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72" r:id="rId3"/>
    <p:sldId id="271" r:id="rId4"/>
    <p:sldId id="257" r:id="rId5"/>
    <p:sldId id="274" r:id="rId6"/>
    <p:sldId id="273" r:id="rId7"/>
    <p:sldId id="275" r:id="rId8"/>
    <p:sldId id="260" r:id="rId9"/>
    <p:sldId id="269" r:id="rId10"/>
    <p:sldId id="278" r:id="rId11"/>
    <p:sldId id="280" r:id="rId12"/>
    <p:sldId id="276" r:id="rId13"/>
    <p:sldId id="283" r:id="rId14"/>
    <p:sldId id="281" r:id="rId15"/>
    <p:sldId id="258" r:id="rId16"/>
    <p:sldId id="259" r:id="rId17"/>
    <p:sldId id="282" r:id="rId18"/>
    <p:sldId id="262" r:id="rId19"/>
    <p:sldId id="285" r:id="rId20"/>
    <p:sldId id="286" r:id="rId21"/>
    <p:sldId id="343" r:id="rId22"/>
    <p:sldId id="270" r:id="rId23"/>
    <p:sldId id="288" r:id="rId24"/>
    <p:sldId id="277" r:id="rId25"/>
    <p:sldId id="327" r:id="rId26"/>
    <p:sldId id="328" r:id="rId27"/>
    <p:sldId id="289" r:id="rId28"/>
    <p:sldId id="318" r:id="rId29"/>
    <p:sldId id="319" r:id="rId30"/>
    <p:sldId id="330" r:id="rId31"/>
    <p:sldId id="261" r:id="rId32"/>
    <p:sldId id="264" r:id="rId33"/>
    <p:sldId id="331" r:id="rId34"/>
    <p:sldId id="265" r:id="rId35"/>
    <p:sldId id="329" r:id="rId36"/>
    <p:sldId id="320" r:id="rId37"/>
    <p:sldId id="321" r:id="rId38"/>
    <p:sldId id="263" r:id="rId39"/>
    <p:sldId id="324" r:id="rId40"/>
    <p:sldId id="325" r:id="rId41"/>
    <p:sldId id="326" r:id="rId42"/>
    <p:sldId id="279" r:id="rId43"/>
    <p:sldId id="332" r:id="rId44"/>
    <p:sldId id="333" r:id="rId45"/>
    <p:sldId id="334" r:id="rId46"/>
    <p:sldId id="335" r:id="rId47"/>
    <p:sldId id="303" r:id="rId48"/>
    <p:sldId id="336" r:id="rId49"/>
    <p:sldId id="337" r:id="rId50"/>
    <p:sldId id="338" r:id="rId51"/>
    <p:sldId id="339" r:id="rId52"/>
    <p:sldId id="340" r:id="rId53"/>
    <p:sldId id="341" r:id="rId54"/>
    <p:sldId id="342" r:id="rId55"/>
    <p:sldId id="284" r:id="rId5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444"/>
    <p:restoredTop sz="86659"/>
  </p:normalViewPr>
  <p:slideViewPr>
    <p:cSldViewPr snapToGrid="0" snapToObjects="1">
      <p:cViewPr varScale="1">
        <p:scale>
          <a:sx n="121" d="100"/>
          <a:sy n="121" d="100"/>
        </p:scale>
        <p:origin x="17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5" d="100"/>
          <a:sy n="85" d="100"/>
        </p:scale>
        <p:origin x="392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C8BC6D-D47E-C446-8DC5-4B07C8B12B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dgm:t>
        <a:bodyPr/>
        <a:lstStyle/>
        <a:p>
          <a:r>
            <a:rPr lang="en-GB" dirty="0"/>
            <a:t>Entropy</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ED3C39DE-A51E-E845-B801-1FEBA8F22E3D}">
      <dgm:prSet phldrT="[Text]"/>
      <dgm:spPr/>
      <dgm:t>
        <a:bodyPr/>
        <a:lstStyle/>
        <a:p>
          <a:r>
            <a:rPr lang="en-GB"/>
            <a:t>dFC</a:t>
          </a:r>
          <a:endParaRPr lang="en-GB" dirty="0"/>
        </a:p>
      </dgm:t>
    </dgm:pt>
    <dgm:pt modelId="{8D9A7D14-67DD-0E47-9345-611FEDF9E71F}" type="parTrans" cxnId="{77882DF1-D6C9-C147-9678-958BED3BF12B}">
      <dgm:prSet/>
      <dgm:spPr/>
      <dgm:t>
        <a:bodyPr/>
        <a:lstStyle/>
        <a:p>
          <a:endParaRPr lang="en-GB"/>
        </a:p>
      </dgm:t>
    </dgm:pt>
    <dgm:pt modelId="{9570FB04-907F-A344-8139-689CB61D60EB}" type="sibTrans" cxnId="{77882DF1-D6C9-C147-9678-958BED3BF12B}">
      <dgm:prSet/>
      <dgm:spPr/>
      <dgm:t>
        <a:bodyPr/>
        <a:lstStyle/>
        <a:p>
          <a:endParaRPr lang="en-GB"/>
        </a:p>
      </dgm:t>
    </dgm:pt>
    <dgm:pt modelId="{605326B9-5317-C84F-ACB5-FE75C937B5A4}">
      <dgm:prSet phldrT="[Text]"/>
      <dgm:spPr/>
      <dgm:t>
        <a:bodyPr/>
        <a:lstStyle/>
        <a:p>
          <a:r>
            <a:rPr lang="en-GB" dirty="0"/>
            <a:t>LEICA</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A91B443C-4780-6048-88BB-DB21C07FC7AA}">
      <dgm:prSet/>
      <dgm:spPr/>
      <dgm:t>
        <a:bodyPr/>
        <a:lstStyle/>
        <a:p>
          <a:r>
            <a:rPr lang="en-GB" dirty="0"/>
            <a:t>Connectivity</a:t>
          </a:r>
        </a:p>
      </dgm:t>
    </dgm:pt>
    <dgm:pt modelId="{2411BD49-B90F-1247-8A36-238588895481}" type="parTrans" cxnId="{C70E8794-BDC7-2442-AF11-7499B7241F3D}">
      <dgm:prSet/>
      <dgm:spPr/>
      <dgm:t>
        <a:bodyPr/>
        <a:lstStyle/>
        <a:p>
          <a:endParaRPr lang="en-GB"/>
        </a:p>
      </dgm:t>
    </dgm:pt>
    <dgm:pt modelId="{FD85C2A0-8A1B-7B44-8940-27985E5763A4}" type="sibTrans" cxnId="{C70E8794-BDC7-2442-AF11-7499B7241F3D}">
      <dgm:prSet/>
      <dgm:spPr/>
      <dgm:t>
        <a:bodyPr/>
        <a:lstStyle/>
        <a:p>
          <a:endParaRPr lang="en-GB"/>
        </a:p>
      </dgm:t>
    </dgm:pt>
    <dgm:pt modelId="{9A206C44-5C97-A147-BF6C-0D189496A951}" type="pres">
      <dgm:prSet presAssocID="{D0C8BC6D-D47E-C446-8DC5-4B07C8B12BC1}" presName="Name0" presStyleCnt="0">
        <dgm:presLayoutVars>
          <dgm:dir/>
          <dgm:resizeHandles val="exact"/>
        </dgm:presLayoutVars>
      </dgm:prSet>
      <dgm:spPr/>
    </dgm:pt>
    <dgm:pt modelId="{57F0DFC7-57A7-7846-8BC7-2B7D9007A0AD}" type="pres">
      <dgm:prSet presAssocID="{ED3C39DE-A51E-E845-B801-1FEBA8F22E3D}" presName="node" presStyleLbl="node1" presStyleIdx="0" presStyleCnt="4">
        <dgm:presLayoutVars>
          <dgm:bulletEnabled val="1"/>
        </dgm:presLayoutVars>
      </dgm:prSet>
      <dgm:spPr/>
    </dgm:pt>
    <dgm:pt modelId="{C4128DF1-96B9-C349-9B2F-3B38FCFE7E3F}" type="pres">
      <dgm:prSet presAssocID="{9570FB04-907F-A344-8139-689CB61D60EB}" presName="sibTrans" presStyleLbl="sibTrans2D1" presStyleIdx="0" presStyleCnt="3"/>
      <dgm:spPr/>
    </dgm:pt>
    <dgm:pt modelId="{E36FF8D2-C4B1-F74B-997E-6B852B7C2474}" type="pres">
      <dgm:prSet presAssocID="{9570FB04-907F-A344-8139-689CB61D60EB}" presName="connectorText" presStyleLbl="sibTrans2D1" presStyleIdx="0" presStyleCnt="3"/>
      <dgm:spPr/>
    </dgm:pt>
    <dgm:pt modelId="{1645F94B-689D-B548-A300-5E9E03EFF786}" type="pres">
      <dgm:prSet presAssocID="{605326B9-5317-C84F-ACB5-FE75C937B5A4}" presName="node" presStyleLbl="node1" presStyleIdx="1" presStyleCnt="4">
        <dgm:presLayoutVars>
          <dgm:bulletEnabled val="1"/>
        </dgm:presLayoutVars>
      </dgm:prSet>
      <dgm:spPr/>
    </dgm:pt>
    <dgm:pt modelId="{2B0192F6-FE1F-884E-A09E-B717F0268391}" type="pres">
      <dgm:prSet presAssocID="{C220E492-0E59-E846-93A5-5C166E73C7EB}" presName="sibTrans" presStyleLbl="sibTrans2D1" presStyleIdx="1" presStyleCnt="3"/>
      <dgm:spPr/>
    </dgm:pt>
    <dgm:pt modelId="{06D78E68-2EE2-184F-BDC5-9261E99F1F56}" type="pres">
      <dgm:prSet presAssocID="{C220E492-0E59-E846-93A5-5C166E73C7EB}" presName="connectorText" presStyleLbl="sibTrans2D1" presStyleIdx="1" presStyleCnt="3"/>
      <dgm:spPr/>
    </dgm:pt>
    <dgm:pt modelId="{8B9693BC-07AE-8846-9600-6D8F2E9FF8DA}" type="pres">
      <dgm:prSet presAssocID="{FC2CA656-A68F-244A-A3C0-6259CE209529}" presName="node" presStyleLbl="node1" presStyleIdx="2" presStyleCnt="4">
        <dgm:presLayoutVars>
          <dgm:bulletEnabled val="1"/>
        </dgm:presLayoutVars>
      </dgm:prSet>
      <dgm:spPr/>
    </dgm:pt>
    <dgm:pt modelId="{B35BD296-A817-844F-BE81-46F648C01A99}" type="pres">
      <dgm:prSet presAssocID="{6701B51B-05A3-334A-A4E9-71A7789471EC}" presName="sibTrans" presStyleLbl="sibTrans2D1" presStyleIdx="2" presStyleCnt="3"/>
      <dgm:spPr/>
    </dgm:pt>
    <dgm:pt modelId="{3F47C440-2E18-E147-9412-1CBF05C76031}" type="pres">
      <dgm:prSet presAssocID="{6701B51B-05A3-334A-A4E9-71A7789471EC}" presName="connectorText" presStyleLbl="sibTrans2D1" presStyleIdx="2" presStyleCnt="3"/>
      <dgm:spPr/>
    </dgm:pt>
    <dgm:pt modelId="{071C1C91-3D21-CD4A-8419-602685F0F3B5}" type="pres">
      <dgm:prSet presAssocID="{A91B443C-4780-6048-88BB-DB21C07FC7AA}" presName="node" presStyleLbl="node1" presStyleIdx="3" presStyleCnt="4">
        <dgm:presLayoutVars>
          <dgm:bulletEnabled val="1"/>
        </dgm:presLayoutVars>
      </dgm:prSet>
      <dgm:spPr/>
    </dgm:pt>
  </dgm:ptLst>
  <dgm:cxnLst>
    <dgm:cxn modelId="{C44B640C-56F0-E94B-AAE6-51E74CDDE9B7}" type="presOf" srcId="{6701B51B-05A3-334A-A4E9-71A7789471EC}" destId="{3F47C440-2E18-E147-9412-1CBF05C76031}" srcOrd="1" destOrd="0" presId="urn:microsoft.com/office/officeart/2005/8/layout/process1"/>
    <dgm:cxn modelId="{BBF76F0F-0DF5-AC45-AF22-07CE043AB0D7}" type="presOf" srcId="{6701B51B-05A3-334A-A4E9-71A7789471EC}" destId="{B35BD296-A817-844F-BE81-46F648C01A99}" srcOrd="0" destOrd="0" presId="urn:microsoft.com/office/officeart/2005/8/layout/process1"/>
    <dgm:cxn modelId="{5C9A671F-EB8B-F049-BA56-30DDE9A243AC}" type="presOf" srcId="{605326B9-5317-C84F-ACB5-FE75C937B5A4}" destId="{1645F94B-689D-B548-A300-5E9E03EFF786}" srcOrd="0" destOrd="0" presId="urn:microsoft.com/office/officeart/2005/8/layout/process1"/>
    <dgm:cxn modelId="{6B278B49-AF20-1845-861F-394B3CFF286A}" type="presOf" srcId="{C220E492-0E59-E846-93A5-5C166E73C7EB}" destId="{06D78E68-2EE2-184F-BDC5-9261E99F1F56}" srcOrd="1" destOrd="0" presId="urn:microsoft.com/office/officeart/2005/8/layout/process1"/>
    <dgm:cxn modelId="{AAC2F774-16FD-7045-BB8E-51989169C222}" type="presOf" srcId="{A91B443C-4780-6048-88BB-DB21C07FC7AA}" destId="{071C1C91-3D21-CD4A-8419-602685F0F3B5}" srcOrd="0" destOrd="0" presId="urn:microsoft.com/office/officeart/2005/8/layout/process1"/>
    <dgm:cxn modelId="{7D636778-B86D-7849-AB1A-715C4795E317}" type="presOf" srcId="{C220E492-0E59-E846-93A5-5C166E73C7EB}" destId="{2B0192F6-FE1F-884E-A09E-B717F0268391}" srcOrd="0" destOrd="0" presId="urn:microsoft.com/office/officeart/2005/8/layout/process1"/>
    <dgm:cxn modelId="{0B28487D-B605-864F-BAEF-3E5D75CB99C5}" type="presOf" srcId="{D0C8BC6D-D47E-C446-8DC5-4B07C8B12BC1}" destId="{9A206C44-5C97-A147-BF6C-0D189496A951}" srcOrd="0" destOrd="0" presId="urn:microsoft.com/office/officeart/2005/8/layout/process1"/>
    <dgm:cxn modelId="{60200282-7491-384E-A8E7-86DC8CB7D776}" srcId="{D0C8BC6D-D47E-C446-8DC5-4B07C8B12BC1}" destId="{605326B9-5317-C84F-ACB5-FE75C937B5A4}" srcOrd="1" destOrd="0" parTransId="{C74BEDD4-2D8A-614D-9218-DDDD0DBC6A6A}" sibTransId="{C220E492-0E59-E846-93A5-5C166E73C7EB}"/>
    <dgm:cxn modelId="{8F983394-82C2-A043-84A1-761C53DC4AD2}" type="presOf" srcId="{9570FB04-907F-A344-8139-689CB61D60EB}" destId="{E36FF8D2-C4B1-F74B-997E-6B852B7C2474}" srcOrd="1" destOrd="0" presId="urn:microsoft.com/office/officeart/2005/8/layout/process1"/>
    <dgm:cxn modelId="{C70E8794-BDC7-2442-AF11-7499B7241F3D}" srcId="{D0C8BC6D-D47E-C446-8DC5-4B07C8B12BC1}" destId="{A91B443C-4780-6048-88BB-DB21C07FC7AA}" srcOrd="3" destOrd="0" parTransId="{2411BD49-B90F-1247-8A36-238588895481}" sibTransId="{FD85C2A0-8A1B-7B44-8940-27985E5763A4}"/>
    <dgm:cxn modelId="{2816E197-2F15-1048-BC06-BD2980B53B11}" srcId="{D0C8BC6D-D47E-C446-8DC5-4B07C8B12BC1}" destId="{FC2CA656-A68F-244A-A3C0-6259CE209529}" srcOrd="2" destOrd="0" parTransId="{78E71C05-87A2-2D4B-A89B-DEB9E40ECC7E}" sibTransId="{6701B51B-05A3-334A-A4E9-71A7789471EC}"/>
    <dgm:cxn modelId="{8132C2B6-579A-A243-AE6A-8957DF9D1123}" type="presOf" srcId="{ED3C39DE-A51E-E845-B801-1FEBA8F22E3D}" destId="{57F0DFC7-57A7-7846-8BC7-2B7D9007A0AD}" srcOrd="0" destOrd="0" presId="urn:microsoft.com/office/officeart/2005/8/layout/process1"/>
    <dgm:cxn modelId="{1CCA69D7-CD2F-E747-812E-2D9C58D33413}" type="presOf" srcId="{9570FB04-907F-A344-8139-689CB61D60EB}" destId="{C4128DF1-96B9-C349-9B2F-3B38FCFE7E3F}" srcOrd="0" destOrd="0" presId="urn:microsoft.com/office/officeart/2005/8/layout/process1"/>
    <dgm:cxn modelId="{77882DF1-D6C9-C147-9678-958BED3BF12B}" srcId="{D0C8BC6D-D47E-C446-8DC5-4B07C8B12BC1}" destId="{ED3C39DE-A51E-E845-B801-1FEBA8F22E3D}" srcOrd="0" destOrd="0" parTransId="{8D9A7D14-67DD-0E47-9345-611FEDF9E71F}" sibTransId="{9570FB04-907F-A344-8139-689CB61D60EB}"/>
    <dgm:cxn modelId="{4005DAF7-038F-964F-AED2-8018EEF42026}" type="presOf" srcId="{FC2CA656-A68F-244A-A3C0-6259CE209529}" destId="{8B9693BC-07AE-8846-9600-6D8F2E9FF8DA}" srcOrd="0" destOrd="0" presId="urn:microsoft.com/office/officeart/2005/8/layout/process1"/>
    <dgm:cxn modelId="{BD1344B0-A53B-FA42-BD12-50807BDEC327}" type="presParOf" srcId="{9A206C44-5C97-A147-BF6C-0D189496A951}" destId="{57F0DFC7-57A7-7846-8BC7-2B7D9007A0AD}" srcOrd="0" destOrd="0" presId="urn:microsoft.com/office/officeart/2005/8/layout/process1"/>
    <dgm:cxn modelId="{DC1B06EE-763A-9941-B809-6A16737E9536}" type="presParOf" srcId="{9A206C44-5C97-A147-BF6C-0D189496A951}" destId="{C4128DF1-96B9-C349-9B2F-3B38FCFE7E3F}" srcOrd="1" destOrd="0" presId="urn:microsoft.com/office/officeart/2005/8/layout/process1"/>
    <dgm:cxn modelId="{9214EE96-F6AC-C549-9387-A57A78EEF2B6}" type="presParOf" srcId="{C4128DF1-96B9-C349-9B2F-3B38FCFE7E3F}" destId="{E36FF8D2-C4B1-F74B-997E-6B852B7C2474}" srcOrd="0" destOrd="0" presId="urn:microsoft.com/office/officeart/2005/8/layout/process1"/>
    <dgm:cxn modelId="{ABFE0FB4-9FFD-0944-9B3D-1C974CE3786F}" type="presParOf" srcId="{9A206C44-5C97-A147-BF6C-0D189496A951}" destId="{1645F94B-689D-B548-A300-5E9E03EFF786}" srcOrd="2" destOrd="0" presId="urn:microsoft.com/office/officeart/2005/8/layout/process1"/>
    <dgm:cxn modelId="{EABFB7FB-8CF8-7A4D-95D4-BB9956908ADB}" type="presParOf" srcId="{9A206C44-5C97-A147-BF6C-0D189496A951}" destId="{2B0192F6-FE1F-884E-A09E-B717F0268391}" srcOrd="3" destOrd="0" presId="urn:microsoft.com/office/officeart/2005/8/layout/process1"/>
    <dgm:cxn modelId="{52A8ADF9-4D99-0646-A89D-7B645C0F7B96}" type="presParOf" srcId="{2B0192F6-FE1F-884E-A09E-B717F0268391}" destId="{06D78E68-2EE2-184F-BDC5-9261E99F1F56}" srcOrd="0" destOrd="0" presId="urn:microsoft.com/office/officeart/2005/8/layout/process1"/>
    <dgm:cxn modelId="{98F779D3-151A-D042-8E23-68807288A4EC}" type="presParOf" srcId="{9A206C44-5C97-A147-BF6C-0D189496A951}" destId="{8B9693BC-07AE-8846-9600-6D8F2E9FF8DA}" srcOrd="4" destOrd="0" presId="urn:microsoft.com/office/officeart/2005/8/layout/process1"/>
    <dgm:cxn modelId="{96817574-2B2F-4747-A10E-BAF1A9EE9C2B}" type="presParOf" srcId="{9A206C44-5C97-A147-BF6C-0D189496A951}" destId="{B35BD296-A817-844F-BE81-46F648C01A99}" srcOrd="5" destOrd="0" presId="urn:microsoft.com/office/officeart/2005/8/layout/process1"/>
    <dgm:cxn modelId="{6D48A83A-21F8-F14E-9EC4-0677376B7AC0}" type="presParOf" srcId="{B35BD296-A817-844F-BE81-46F648C01A99}" destId="{3F47C440-2E18-E147-9412-1CBF05C76031}" srcOrd="0" destOrd="0" presId="urn:microsoft.com/office/officeart/2005/8/layout/process1"/>
    <dgm:cxn modelId="{E241B0D5-AA61-304F-B3A6-69247766C96E}" type="presParOf" srcId="{9A206C44-5C97-A147-BF6C-0D189496A951}" destId="{071C1C91-3D21-CD4A-8419-602685F0F3B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C8BC6D-D47E-C446-8DC5-4B07C8B12B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dgm:t>
        <a:bodyPr/>
        <a:lstStyle/>
        <a:p>
          <a:r>
            <a:rPr lang="en-GB" dirty="0"/>
            <a:t>Entropy</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ED3C39DE-A51E-E845-B801-1FEBA8F22E3D}">
      <dgm:prSet phldrT="[Text]"/>
      <dgm:spPr>
        <a:solidFill>
          <a:srgbClr val="92D050"/>
        </a:solidFill>
      </dgm:spPr>
      <dgm:t>
        <a:bodyPr/>
        <a:lstStyle/>
        <a:p>
          <a:r>
            <a:rPr lang="en-GB"/>
            <a:t>dFC</a:t>
          </a:r>
          <a:endParaRPr lang="en-GB" dirty="0"/>
        </a:p>
      </dgm:t>
    </dgm:pt>
    <dgm:pt modelId="{8D9A7D14-67DD-0E47-9345-611FEDF9E71F}" type="parTrans" cxnId="{77882DF1-D6C9-C147-9678-958BED3BF12B}">
      <dgm:prSet/>
      <dgm:spPr/>
      <dgm:t>
        <a:bodyPr/>
        <a:lstStyle/>
        <a:p>
          <a:endParaRPr lang="en-GB"/>
        </a:p>
      </dgm:t>
    </dgm:pt>
    <dgm:pt modelId="{9570FB04-907F-A344-8139-689CB61D60EB}" type="sibTrans" cxnId="{77882DF1-D6C9-C147-9678-958BED3BF12B}">
      <dgm:prSet/>
      <dgm:spPr/>
      <dgm:t>
        <a:bodyPr/>
        <a:lstStyle/>
        <a:p>
          <a:endParaRPr lang="en-GB"/>
        </a:p>
      </dgm:t>
    </dgm:pt>
    <dgm:pt modelId="{605326B9-5317-C84F-ACB5-FE75C937B5A4}">
      <dgm:prSet phldrT="[Text]"/>
      <dgm:spPr/>
      <dgm:t>
        <a:bodyPr/>
        <a:lstStyle/>
        <a:p>
          <a:r>
            <a:rPr lang="en-GB" dirty="0"/>
            <a:t>LEICA</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A91B443C-4780-6048-88BB-DB21C07FC7AA}">
      <dgm:prSet/>
      <dgm:spPr/>
      <dgm:t>
        <a:bodyPr/>
        <a:lstStyle/>
        <a:p>
          <a:r>
            <a:rPr lang="en-GB" dirty="0"/>
            <a:t>Connectivity</a:t>
          </a:r>
        </a:p>
      </dgm:t>
    </dgm:pt>
    <dgm:pt modelId="{2411BD49-B90F-1247-8A36-238588895481}" type="parTrans" cxnId="{C70E8794-BDC7-2442-AF11-7499B7241F3D}">
      <dgm:prSet/>
      <dgm:spPr/>
      <dgm:t>
        <a:bodyPr/>
        <a:lstStyle/>
        <a:p>
          <a:endParaRPr lang="en-GB"/>
        </a:p>
      </dgm:t>
    </dgm:pt>
    <dgm:pt modelId="{FD85C2A0-8A1B-7B44-8940-27985E5763A4}" type="sibTrans" cxnId="{C70E8794-BDC7-2442-AF11-7499B7241F3D}">
      <dgm:prSet/>
      <dgm:spPr/>
      <dgm:t>
        <a:bodyPr/>
        <a:lstStyle/>
        <a:p>
          <a:endParaRPr lang="en-GB"/>
        </a:p>
      </dgm:t>
    </dgm:pt>
    <dgm:pt modelId="{9A206C44-5C97-A147-BF6C-0D189496A951}" type="pres">
      <dgm:prSet presAssocID="{D0C8BC6D-D47E-C446-8DC5-4B07C8B12BC1}" presName="Name0" presStyleCnt="0">
        <dgm:presLayoutVars>
          <dgm:dir/>
          <dgm:resizeHandles val="exact"/>
        </dgm:presLayoutVars>
      </dgm:prSet>
      <dgm:spPr/>
    </dgm:pt>
    <dgm:pt modelId="{57F0DFC7-57A7-7846-8BC7-2B7D9007A0AD}" type="pres">
      <dgm:prSet presAssocID="{ED3C39DE-A51E-E845-B801-1FEBA8F22E3D}" presName="node" presStyleLbl="node1" presStyleIdx="0" presStyleCnt="4">
        <dgm:presLayoutVars>
          <dgm:bulletEnabled val="1"/>
        </dgm:presLayoutVars>
      </dgm:prSet>
      <dgm:spPr/>
    </dgm:pt>
    <dgm:pt modelId="{C4128DF1-96B9-C349-9B2F-3B38FCFE7E3F}" type="pres">
      <dgm:prSet presAssocID="{9570FB04-907F-A344-8139-689CB61D60EB}" presName="sibTrans" presStyleLbl="sibTrans2D1" presStyleIdx="0" presStyleCnt="3"/>
      <dgm:spPr/>
    </dgm:pt>
    <dgm:pt modelId="{E36FF8D2-C4B1-F74B-997E-6B852B7C2474}" type="pres">
      <dgm:prSet presAssocID="{9570FB04-907F-A344-8139-689CB61D60EB}" presName="connectorText" presStyleLbl="sibTrans2D1" presStyleIdx="0" presStyleCnt="3"/>
      <dgm:spPr/>
    </dgm:pt>
    <dgm:pt modelId="{1645F94B-689D-B548-A300-5E9E03EFF786}" type="pres">
      <dgm:prSet presAssocID="{605326B9-5317-C84F-ACB5-FE75C937B5A4}" presName="node" presStyleLbl="node1" presStyleIdx="1" presStyleCnt="4">
        <dgm:presLayoutVars>
          <dgm:bulletEnabled val="1"/>
        </dgm:presLayoutVars>
      </dgm:prSet>
      <dgm:spPr/>
    </dgm:pt>
    <dgm:pt modelId="{2B0192F6-FE1F-884E-A09E-B717F0268391}" type="pres">
      <dgm:prSet presAssocID="{C220E492-0E59-E846-93A5-5C166E73C7EB}" presName="sibTrans" presStyleLbl="sibTrans2D1" presStyleIdx="1" presStyleCnt="3"/>
      <dgm:spPr/>
    </dgm:pt>
    <dgm:pt modelId="{06D78E68-2EE2-184F-BDC5-9261E99F1F56}" type="pres">
      <dgm:prSet presAssocID="{C220E492-0E59-E846-93A5-5C166E73C7EB}" presName="connectorText" presStyleLbl="sibTrans2D1" presStyleIdx="1" presStyleCnt="3"/>
      <dgm:spPr/>
    </dgm:pt>
    <dgm:pt modelId="{8B9693BC-07AE-8846-9600-6D8F2E9FF8DA}" type="pres">
      <dgm:prSet presAssocID="{FC2CA656-A68F-244A-A3C0-6259CE209529}" presName="node" presStyleLbl="node1" presStyleIdx="2" presStyleCnt="4">
        <dgm:presLayoutVars>
          <dgm:bulletEnabled val="1"/>
        </dgm:presLayoutVars>
      </dgm:prSet>
      <dgm:spPr/>
    </dgm:pt>
    <dgm:pt modelId="{B35BD296-A817-844F-BE81-46F648C01A99}" type="pres">
      <dgm:prSet presAssocID="{6701B51B-05A3-334A-A4E9-71A7789471EC}" presName="sibTrans" presStyleLbl="sibTrans2D1" presStyleIdx="2" presStyleCnt="3"/>
      <dgm:spPr/>
    </dgm:pt>
    <dgm:pt modelId="{3F47C440-2E18-E147-9412-1CBF05C76031}" type="pres">
      <dgm:prSet presAssocID="{6701B51B-05A3-334A-A4E9-71A7789471EC}" presName="connectorText" presStyleLbl="sibTrans2D1" presStyleIdx="2" presStyleCnt="3"/>
      <dgm:spPr/>
    </dgm:pt>
    <dgm:pt modelId="{071C1C91-3D21-CD4A-8419-602685F0F3B5}" type="pres">
      <dgm:prSet presAssocID="{A91B443C-4780-6048-88BB-DB21C07FC7AA}" presName="node" presStyleLbl="node1" presStyleIdx="3" presStyleCnt="4">
        <dgm:presLayoutVars>
          <dgm:bulletEnabled val="1"/>
        </dgm:presLayoutVars>
      </dgm:prSet>
      <dgm:spPr/>
    </dgm:pt>
  </dgm:ptLst>
  <dgm:cxnLst>
    <dgm:cxn modelId="{C44B640C-56F0-E94B-AAE6-51E74CDDE9B7}" type="presOf" srcId="{6701B51B-05A3-334A-A4E9-71A7789471EC}" destId="{3F47C440-2E18-E147-9412-1CBF05C76031}" srcOrd="1" destOrd="0" presId="urn:microsoft.com/office/officeart/2005/8/layout/process1"/>
    <dgm:cxn modelId="{BBF76F0F-0DF5-AC45-AF22-07CE043AB0D7}" type="presOf" srcId="{6701B51B-05A3-334A-A4E9-71A7789471EC}" destId="{B35BD296-A817-844F-BE81-46F648C01A99}" srcOrd="0" destOrd="0" presId="urn:microsoft.com/office/officeart/2005/8/layout/process1"/>
    <dgm:cxn modelId="{5C9A671F-EB8B-F049-BA56-30DDE9A243AC}" type="presOf" srcId="{605326B9-5317-C84F-ACB5-FE75C937B5A4}" destId="{1645F94B-689D-B548-A300-5E9E03EFF786}" srcOrd="0" destOrd="0" presId="urn:microsoft.com/office/officeart/2005/8/layout/process1"/>
    <dgm:cxn modelId="{6B278B49-AF20-1845-861F-394B3CFF286A}" type="presOf" srcId="{C220E492-0E59-E846-93A5-5C166E73C7EB}" destId="{06D78E68-2EE2-184F-BDC5-9261E99F1F56}" srcOrd="1" destOrd="0" presId="urn:microsoft.com/office/officeart/2005/8/layout/process1"/>
    <dgm:cxn modelId="{AAC2F774-16FD-7045-BB8E-51989169C222}" type="presOf" srcId="{A91B443C-4780-6048-88BB-DB21C07FC7AA}" destId="{071C1C91-3D21-CD4A-8419-602685F0F3B5}" srcOrd="0" destOrd="0" presId="urn:microsoft.com/office/officeart/2005/8/layout/process1"/>
    <dgm:cxn modelId="{7D636778-B86D-7849-AB1A-715C4795E317}" type="presOf" srcId="{C220E492-0E59-E846-93A5-5C166E73C7EB}" destId="{2B0192F6-FE1F-884E-A09E-B717F0268391}" srcOrd="0" destOrd="0" presId="urn:microsoft.com/office/officeart/2005/8/layout/process1"/>
    <dgm:cxn modelId="{0B28487D-B605-864F-BAEF-3E5D75CB99C5}" type="presOf" srcId="{D0C8BC6D-D47E-C446-8DC5-4B07C8B12BC1}" destId="{9A206C44-5C97-A147-BF6C-0D189496A951}" srcOrd="0" destOrd="0" presId="urn:microsoft.com/office/officeart/2005/8/layout/process1"/>
    <dgm:cxn modelId="{60200282-7491-384E-A8E7-86DC8CB7D776}" srcId="{D0C8BC6D-D47E-C446-8DC5-4B07C8B12BC1}" destId="{605326B9-5317-C84F-ACB5-FE75C937B5A4}" srcOrd="1" destOrd="0" parTransId="{C74BEDD4-2D8A-614D-9218-DDDD0DBC6A6A}" sibTransId="{C220E492-0E59-E846-93A5-5C166E73C7EB}"/>
    <dgm:cxn modelId="{8F983394-82C2-A043-84A1-761C53DC4AD2}" type="presOf" srcId="{9570FB04-907F-A344-8139-689CB61D60EB}" destId="{E36FF8D2-C4B1-F74B-997E-6B852B7C2474}" srcOrd="1" destOrd="0" presId="urn:microsoft.com/office/officeart/2005/8/layout/process1"/>
    <dgm:cxn modelId="{C70E8794-BDC7-2442-AF11-7499B7241F3D}" srcId="{D0C8BC6D-D47E-C446-8DC5-4B07C8B12BC1}" destId="{A91B443C-4780-6048-88BB-DB21C07FC7AA}" srcOrd="3" destOrd="0" parTransId="{2411BD49-B90F-1247-8A36-238588895481}" sibTransId="{FD85C2A0-8A1B-7B44-8940-27985E5763A4}"/>
    <dgm:cxn modelId="{2816E197-2F15-1048-BC06-BD2980B53B11}" srcId="{D0C8BC6D-D47E-C446-8DC5-4B07C8B12BC1}" destId="{FC2CA656-A68F-244A-A3C0-6259CE209529}" srcOrd="2" destOrd="0" parTransId="{78E71C05-87A2-2D4B-A89B-DEB9E40ECC7E}" sibTransId="{6701B51B-05A3-334A-A4E9-71A7789471EC}"/>
    <dgm:cxn modelId="{8132C2B6-579A-A243-AE6A-8957DF9D1123}" type="presOf" srcId="{ED3C39DE-A51E-E845-B801-1FEBA8F22E3D}" destId="{57F0DFC7-57A7-7846-8BC7-2B7D9007A0AD}" srcOrd="0" destOrd="0" presId="urn:microsoft.com/office/officeart/2005/8/layout/process1"/>
    <dgm:cxn modelId="{1CCA69D7-CD2F-E747-812E-2D9C58D33413}" type="presOf" srcId="{9570FB04-907F-A344-8139-689CB61D60EB}" destId="{C4128DF1-96B9-C349-9B2F-3B38FCFE7E3F}" srcOrd="0" destOrd="0" presId="urn:microsoft.com/office/officeart/2005/8/layout/process1"/>
    <dgm:cxn modelId="{77882DF1-D6C9-C147-9678-958BED3BF12B}" srcId="{D0C8BC6D-D47E-C446-8DC5-4B07C8B12BC1}" destId="{ED3C39DE-A51E-E845-B801-1FEBA8F22E3D}" srcOrd="0" destOrd="0" parTransId="{8D9A7D14-67DD-0E47-9345-611FEDF9E71F}" sibTransId="{9570FB04-907F-A344-8139-689CB61D60EB}"/>
    <dgm:cxn modelId="{4005DAF7-038F-964F-AED2-8018EEF42026}" type="presOf" srcId="{FC2CA656-A68F-244A-A3C0-6259CE209529}" destId="{8B9693BC-07AE-8846-9600-6D8F2E9FF8DA}" srcOrd="0" destOrd="0" presId="urn:microsoft.com/office/officeart/2005/8/layout/process1"/>
    <dgm:cxn modelId="{BD1344B0-A53B-FA42-BD12-50807BDEC327}" type="presParOf" srcId="{9A206C44-5C97-A147-BF6C-0D189496A951}" destId="{57F0DFC7-57A7-7846-8BC7-2B7D9007A0AD}" srcOrd="0" destOrd="0" presId="urn:microsoft.com/office/officeart/2005/8/layout/process1"/>
    <dgm:cxn modelId="{DC1B06EE-763A-9941-B809-6A16737E9536}" type="presParOf" srcId="{9A206C44-5C97-A147-BF6C-0D189496A951}" destId="{C4128DF1-96B9-C349-9B2F-3B38FCFE7E3F}" srcOrd="1" destOrd="0" presId="urn:microsoft.com/office/officeart/2005/8/layout/process1"/>
    <dgm:cxn modelId="{9214EE96-F6AC-C549-9387-A57A78EEF2B6}" type="presParOf" srcId="{C4128DF1-96B9-C349-9B2F-3B38FCFE7E3F}" destId="{E36FF8D2-C4B1-F74B-997E-6B852B7C2474}" srcOrd="0" destOrd="0" presId="urn:microsoft.com/office/officeart/2005/8/layout/process1"/>
    <dgm:cxn modelId="{ABFE0FB4-9FFD-0944-9B3D-1C974CE3786F}" type="presParOf" srcId="{9A206C44-5C97-A147-BF6C-0D189496A951}" destId="{1645F94B-689D-B548-A300-5E9E03EFF786}" srcOrd="2" destOrd="0" presId="urn:microsoft.com/office/officeart/2005/8/layout/process1"/>
    <dgm:cxn modelId="{EABFB7FB-8CF8-7A4D-95D4-BB9956908ADB}" type="presParOf" srcId="{9A206C44-5C97-A147-BF6C-0D189496A951}" destId="{2B0192F6-FE1F-884E-A09E-B717F0268391}" srcOrd="3" destOrd="0" presId="urn:microsoft.com/office/officeart/2005/8/layout/process1"/>
    <dgm:cxn modelId="{52A8ADF9-4D99-0646-A89D-7B645C0F7B96}" type="presParOf" srcId="{2B0192F6-FE1F-884E-A09E-B717F0268391}" destId="{06D78E68-2EE2-184F-BDC5-9261E99F1F56}" srcOrd="0" destOrd="0" presId="urn:microsoft.com/office/officeart/2005/8/layout/process1"/>
    <dgm:cxn modelId="{98F779D3-151A-D042-8E23-68807288A4EC}" type="presParOf" srcId="{9A206C44-5C97-A147-BF6C-0D189496A951}" destId="{8B9693BC-07AE-8846-9600-6D8F2E9FF8DA}" srcOrd="4" destOrd="0" presId="urn:microsoft.com/office/officeart/2005/8/layout/process1"/>
    <dgm:cxn modelId="{96817574-2B2F-4747-A10E-BAF1A9EE9C2B}" type="presParOf" srcId="{9A206C44-5C97-A147-BF6C-0D189496A951}" destId="{B35BD296-A817-844F-BE81-46F648C01A99}" srcOrd="5" destOrd="0" presId="urn:microsoft.com/office/officeart/2005/8/layout/process1"/>
    <dgm:cxn modelId="{6D48A83A-21F8-F14E-9EC4-0677376B7AC0}" type="presParOf" srcId="{B35BD296-A817-844F-BE81-46F648C01A99}" destId="{3F47C440-2E18-E147-9412-1CBF05C76031}" srcOrd="0" destOrd="0" presId="urn:microsoft.com/office/officeart/2005/8/layout/process1"/>
    <dgm:cxn modelId="{E241B0D5-AA61-304F-B3A6-69247766C96E}" type="presParOf" srcId="{9A206C44-5C97-A147-BF6C-0D189496A951}" destId="{071C1C91-3D21-CD4A-8419-602685F0F3B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C8BC6D-D47E-C446-8DC5-4B07C8B12B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dgm:t>
        <a:bodyPr/>
        <a:lstStyle/>
        <a:p>
          <a:r>
            <a:rPr lang="en-GB" dirty="0"/>
            <a:t>Entropy</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ED3C39DE-A51E-E845-B801-1FEBA8F22E3D}">
      <dgm:prSet phldrT="[Text]"/>
      <dgm:spPr/>
      <dgm:t>
        <a:bodyPr/>
        <a:lstStyle/>
        <a:p>
          <a:r>
            <a:rPr lang="en-GB"/>
            <a:t>dFC</a:t>
          </a:r>
          <a:endParaRPr lang="en-GB" dirty="0"/>
        </a:p>
      </dgm:t>
    </dgm:pt>
    <dgm:pt modelId="{8D9A7D14-67DD-0E47-9345-611FEDF9E71F}" type="parTrans" cxnId="{77882DF1-D6C9-C147-9678-958BED3BF12B}">
      <dgm:prSet/>
      <dgm:spPr/>
      <dgm:t>
        <a:bodyPr/>
        <a:lstStyle/>
        <a:p>
          <a:endParaRPr lang="en-GB"/>
        </a:p>
      </dgm:t>
    </dgm:pt>
    <dgm:pt modelId="{9570FB04-907F-A344-8139-689CB61D60EB}" type="sibTrans" cxnId="{77882DF1-D6C9-C147-9678-958BED3BF12B}">
      <dgm:prSet/>
      <dgm:spPr/>
      <dgm:t>
        <a:bodyPr/>
        <a:lstStyle/>
        <a:p>
          <a:endParaRPr lang="en-GB"/>
        </a:p>
      </dgm:t>
    </dgm:pt>
    <dgm:pt modelId="{605326B9-5317-C84F-ACB5-FE75C937B5A4}">
      <dgm:prSet phldrT="[Text]"/>
      <dgm:spPr>
        <a:solidFill>
          <a:srgbClr val="92D050"/>
        </a:solidFill>
      </dgm:spPr>
      <dgm:t>
        <a:bodyPr/>
        <a:lstStyle/>
        <a:p>
          <a:r>
            <a:rPr lang="en-GB" dirty="0"/>
            <a:t>LEICA</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A91B443C-4780-6048-88BB-DB21C07FC7AA}">
      <dgm:prSet/>
      <dgm:spPr/>
      <dgm:t>
        <a:bodyPr/>
        <a:lstStyle/>
        <a:p>
          <a:r>
            <a:rPr lang="en-GB" dirty="0"/>
            <a:t>Connectivity</a:t>
          </a:r>
        </a:p>
      </dgm:t>
    </dgm:pt>
    <dgm:pt modelId="{2411BD49-B90F-1247-8A36-238588895481}" type="parTrans" cxnId="{C70E8794-BDC7-2442-AF11-7499B7241F3D}">
      <dgm:prSet/>
      <dgm:spPr/>
      <dgm:t>
        <a:bodyPr/>
        <a:lstStyle/>
        <a:p>
          <a:endParaRPr lang="en-GB"/>
        </a:p>
      </dgm:t>
    </dgm:pt>
    <dgm:pt modelId="{FD85C2A0-8A1B-7B44-8940-27985E5763A4}" type="sibTrans" cxnId="{C70E8794-BDC7-2442-AF11-7499B7241F3D}">
      <dgm:prSet/>
      <dgm:spPr/>
      <dgm:t>
        <a:bodyPr/>
        <a:lstStyle/>
        <a:p>
          <a:endParaRPr lang="en-GB"/>
        </a:p>
      </dgm:t>
    </dgm:pt>
    <dgm:pt modelId="{9A206C44-5C97-A147-BF6C-0D189496A951}" type="pres">
      <dgm:prSet presAssocID="{D0C8BC6D-D47E-C446-8DC5-4B07C8B12BC1}" presName="Name0" presStyleCnt="0">
        <dgm:presLayoutVars>
          <dgm:dir/>
          <dgm:resizeHandles val="exact"/>
        </dgm:presLayoutVars>
      </dgm:prSet>
      <dgm:spPr/>
    </dgm:pt>
    <dgm:pt modelId="{57F0DFC7-57A7-7846-8BC7-2B7D9007A0AD}" type="pres">
      <dgm:prSet presAssocID="{ED3C39DE-A51E-E845-B801-1FEBA8F22E3D}" presName="node" presStyleLbl="node1" presStyleIdx="0" presStyleCnt="4">
        <dgm:presLayoutVars>
          <dgm:bulletEnabled val="1"/>
        </dgm:presLayoutVars>
      </dgm:prSet>
      <dgm:spPr/>
    </dgm:pt>
    <dgm:pt modelId="{C4128DF1-96B9-C349-9B2F-3B38FCFE7E3F}" type="pres">
      <dgm:prSet presAssocID="{9570FB04-907F-A344-8139-689CB61D60EB}" presName="sibTrans" presStyleLbl="sibTrans2D1" presStyleIdx="0" presStyleCnt="3"/>
      <dgm:spPr/>
    </dgm:pt>
    <dgm:pt modelId="{E36FF8D2-C4B1-F74B-997E-6B852B7C2474}" type="pres">
      <dgm:prSet presAssocID="{9570FB04-907F-A344-8139-689CB61D60EB}" presName="connectorText" presStyleLbl="sibTrans2D1" presStyleIdx="0" presStyleCnt="3"/>
      <dgm:spPr/>
    </dgm:pt>
    <dgm:pt modelId="{1645F94B-689D-B548-A300-5E9E03EFF786}" type="pres">
      <dgm:prSet presAssocID="{605326B9-5317-C84F-ACB5-FE75C937B5A4}" presName="node" presStyleLbl="node1" presStyleIdx="1" presStyleCnt="4">
        <dgm:presLayoutVars>
          <dgm:bulletEnabled val="1"/>
        </dgm:presLayoutVars>
      </dgm:prSet>
      <dgm:spPr/>
    </dgm:pt>
    <dgm:pt modelId="{2B0192F6-FE1F-884E-A09E-B717F0268391}" type="pres">
      <dgm:prSet presAssocID="{C220E492-0E59-E846-93A5-5C166E73C7EB}" presName="sibTrans" presStyleLbl="sibTrans2D1" presStyleIdx="1" presStyleCnt="3"/>
      <dgm:spPr/>
    </dgm:pt>
    <dgm:pt modelId="{06D78E68-2EE2-184F-BDC5-9261E99F1F56}" type="pres">
      <dgm:prSet presAssocID="{C220E492-0E59-E846-93A5-5C166E73C7EB}" presName="connectorText" presStyleLbl="sibTrans2D1" presStyleIdx="1" presStyleCnt="3"/>
      <dgm:spPr/>
    </dgm:pt>
    <dgm:pt modelId="{8B9693BC-07AE-8846-9600-6D8F2E9FF8DA}" type="pres">
      <dgm:prSet presAssocID="{FC2CA656-A68F-244A-A3C0-6259CE209529}" presName="node" presStyleLbl="node1" presStyleIdx="2" presStyleCnt="4">
        <dgm:presLayoutVars>
          <dgm:bulletEnabled val="1"/>
        </dgm:presLayoutVars>
      </dgm:prSet>
      <dgm:spPr/>
    </dgm:pt>
    <dgm:pt modelId="{B35BD296-A817-844F-BE81-46F648C01A99}" type="pres">
      <dgm:prSet presAssocID="{6701B51B-05A3-334A-A4E9-71A7789471EC}" presName="sibTrans" presStyleLbl="sibTrans2D1" presStyleIdx="2" presStyleCnt="3"/>
      <dgm:spPr/>
    </dgm:pt>
    <dgm:pt modelId="{3F47C440-2E18-E147-9412-1CBF05C76031}" type="pres">
      <dgm:prSet presAssocID="{6701B51B-05A3-334A-A4E9-71A7789471EC}" presName="connectorText" presStyleLbl="sibTrans2D1" presStyleIdx="2" presStyleCnt="3"/>
      <dgm:spPr/>
    </dgm:pt>
    <dgm:pt modelId="{071C1C91-3D21-CD4A-8419-602685F0F3B5}" type="pres">
      <dgm:prSet presAssocID="{A91B443C-4780-6048-88BB-DB21C07FC7AA}" presName="node" presStyleLbl="node1" presStyleIdx="3" presStyleCnt="4">
        <dgm:presLayoutVars>
          <dgm:bulletEnabled val="1"/>
        </dgm:presLayoutVars>
      </dgm:prSet>
      <dgm:spPr/>
    </dgm:pt>
  </dgm:ptLst>
  <dgm:cxnLst>
    <dgm:cxn modelId="{C44B640C-56F0-E94B-AAE6-51E74CDDE9B7}" type="presOf" srcId="{6701B51B-05A3-334A-A4E9-71A7789471EC}" destId="{3F47C440-2E18-E147-9412-1CBF05C76031}" srcOrd="1" destOrd="0" presId="urn:microsoft.com/office/officeart/2005/8/layout/process1"/>
    <dgm:cxn modelId="{BBF76F0F-0DF5-AC45-AF22-07CE043AB0D7}" type="presOf" srcId="{6701B51B-05A3-334A-A4E9-71A7789471EC}" destId="{B35BD296-A817-844F-BE81-46F648C01A99}" srcOrd="0" destOrd="0" presId="urn:microsoft.com/office/officeart/2005/8/layout/process1"/>
    <dgm:cxn modelId="{5C9A671F-EB8B-F049-BA56-30DDE9A243AC}" type="presOf" srcId="{605326B9-5317-C84F-ACB5-FE75C937B5A4}" destId="{1645F94B-689D-B548-A300-5E9E03EFF786}" srcOrd="0" destOrd="0" presId="urn:microsoft.com/office/officeart/2005/8/layout/process1"/>
    <dgm:cxn modelId="{6B278B49-AF20-1845-861F-394B3CFF286A}" type="presOf" srcId="{C220E492-0E59-E846-93A5-5C166E73C7EB}" destId="{06D78E68-2EE2-184F-BDC5-9261E99F1F56}" srcOrd="1" destOrd="0" presId="urn:microsoft.com/office/officeart/2005/8/layout/process1"/>
    <dgm:cxn modelId="{AAC2F774-16FD-7045-BB8E-51989169C222}" type="presOf" srcId="{A91B443C-4780-6048-88BB-DB21C07FC7AA}" destId="{071C1C91-3D21-CD4A-8419-602685F0F3B5}" srcOrd="0" destOrd="0" presId="urn:microsoft.com/office/officeart/2005/8/layout/process1"/>
    <dgm:cxn modelId="{7D636778-B86D-7849-AB1A-715C4795E317}" type="presOf" srcId="{C220E492-0E59-E846-93A5-5C166E73C7EB}" destId="{2B0192F6-FE1F-884E-A09E-B717F0268391}" srcOrd="0" destOrd="0" presId="urn:microsoft.com/office/officeart/2005/8/layout/process1"/>
    <dgm:cxn modelId="{0B28487D-B605-864F-BAEF-3E5D75CB99C5}" type="presOf" srcId="{D0C8BC6D-D47E-C446-8DC5-4B07C8B12BC1}" destId="{9A206C44-5C97-A147-BF6C-0D189496A951}" srcOrd="0" destOrd="0" presId="urn:microsoft.com/office/officeart/2005/8/layout/process1"/>
    <dgm:cxn modelId="{60200282-7491-384E-A8E7-86DC8CB7D776}" srcId="{D0C8BC6D-D47E-C446-8DC5-4B07C8B12BC1}" destId="{605326B9-5317-C84F-ACB5-FE75C937B5A4}" srcOrd="1" destOrd="0" parTransId="{C74BEDD4-2D8A-614D-9218-DDDD0DBC6A6A}" sibTransId="{C220E492-0E59-E846-93A5-5C166E73C7EB}"/>
    <dgm:cxn modelId="{8F983394-82C2-A043-84A1-761C53DC4AD2}" type="presOf" srcId="{9570FB04-907F-A344-8139-689CB61D60EB}" destId="{E36FF8D2-C4B1-F74B-997E-6B852B7C2474}" srcOrd="1" destOrd="0" presId="urn:microsoft.com/office/officeart/2005/8/layout/process1"/>
    <dgm:cxn modelId="{C70E8794-BDC7-2442-AF11-7499B7241F3D}" srcId="{D0C8BC6D-D47E-C446-8DC5-4B07C8B12BC1}" destId="{A91B443C-4780-6048-88BB-DB21C07FC7AA}" srcOrd="3" destOrd="0" parTransId="{2411BD49-B90F-1247-8A36-238588895481}" sibTransId="{FD85C2A0-8A1B-7B44-8940-27985E5763A4}"/>
    <dgm:cxn modelId="{2816E197-2F15-1048-BC06-BD2980B53B11}" srcId="{D0C8BC6D-D47E-C446-8DC5-4B07C8B12BC1}" destId="{FC2CA656-A68F-244A-A3C0-6259CE209529}" srcOrd="2" destOrd="0" parTransId="{78E71C05-87A2-2D4B-A89B-DEB9E40ECC7E}" sibTransId="{6701B51B-05A3-334A-A4E9-71A7789471EC}"/>
    <dgm:cxn modelId="{8132C2B6-579A-A243-AE6A-8957DF9D1123}" type="presOf" srcId="{ED3C39DE-A51E-E845-B801-1FEBA8F22E3D}" destId="{57F0DFC7-57A7-7846-8BC7-2B7D9007A0AD}" srcOrd="0" destOrd="0" presId="urn:microsoft.com/office/officeart/2005/8/layout/process1"/>
    <dgm:cxn modelId="{1CCA69D7-CD2F-E747-812E-2D9C58D33413}" type="presOf" srcId="{9570FB04-907F-A344-8139-689CB61D60EB}" destId="{C4128DF1-96B9-C349-9B2F-3B38FCFE7E3F}" srcOrd="0" destOrd="0" presId="urn:microsoft.com/office/officeart/2005/8/layout/process1"/>
    <dgm:cxn modelId="{77882DF1-D6C9-C147-9678-958BED3BF12B}" srcId="{D0C8BC6D-D47E-C446-8DC5-4B07C8B12BC1}" destId="{ED3C39DE-A51E-E845-B801-1FEBA8F22E3D}" srcOrd="0" destOrd="0" parTransId="{8D9A7D14-67DD-0E47-9345-611FEDF9E71F}" sibTransId="{9570FB04-907F-A344-8139-689CB61D60EB}"/>
    <dgm:cxn modelId="{4005DAF7-038F-964F-AED2-8018EEF42026}" type="presOf" srcId="{FC2CA656-A68F-244A-A3C0-6259CE209529}" destId="{8B9693BC-07AE-8846-9600-6D8F2E9FF8DA}" srcOrd="0" destOrd="0" presId="urn:microsoft.com/office/officeart/2005/8/layout/process1"/>
    <dgm:cxn modelId="{BD1344B0-A53B-FA42-BD12-50807BDEC327}" type="presParOf" srcId="{9A206C44-5C97-A147-BF6C-0D189496A951}" destId="{57F0DFC7-57A7-7846-8BC7-2B7D9007A0AD}" srcOrd="0" destOrd="0" presId="urn:microsoft.com/office/officeart/2005/8/layout/process1"/>
    <dgm:cxn modelId="{DC1B06EE-763A-9941-B809-6A16737E9536}" type="presParOf" srcId="{9A206C44-5C97-A147-BF6C-0D189496A951}" destId="{C4128DF1-96B9-C349-9B2F-3B38FCFE7E3F}" srcOrd="1" destOrd="0" presId="urn:microsoft.com/office/officeart/2005/8/layout/process1"/>
    <dgm:cxn modelId="{9214EE96-F6AC-C549-9387-A57A78EEF2B6}" type="presParOf" srcId="{C4128DF1-96B9-C349-9B2F-3B38FCFE7E3F}" destId="{E36FF8D2-C4B1-F74B-997E-6B852B7C2474}" srcOrd="0" destOrd="0" presId="urn:microsoft.com/office/officeart/2005/8/layout/process1"/>
    <dgm:cxn modelId="{ABFE0FB4-9FFD-0944-9B3D-1C974CE3786F}" type="presParOf" srcId="{9A206C44-5C97-A147-BF6C-0D189496A951}" destId="{1645F94B-689D-B548-A300-5E9E03EFF786}" srcOrd="2" destOrd="0" presId="urn:microsoft.com/office/officeart/2005/8/layout/process1"/>
    <dgm:cxn modelId="{EABFB7FB-8CF8-7A4D-95D4-BB9956908ADB}" type="presParOf" srcId="{9A206C44-5C97-A147-BF6C-0D189496A951}" destId="{2B0192F6-FE1F-884E-A09E-B717F0268391}" srcOrd="3" destOrd="0" presId="urn:microsoft.com/office/officeart/2005/8/layout/process1"/>
    <dgm:cxn modelId="{52A8ADF9-4D99-0646-A89D-7B645C0F7B96}" type="presParOf" srcId="{2B0192F6-FE1F-884E-A09E-B717F0268391}" destId="{06D78E68-2EE2-184F-BDC5-9261E99F1F56}" srcOrd="0" destOrd="0" presId="urn:microsoft.com/office/officeart/2005/8/layout/process1"/>
    <dgm:cxn modelId="{98F779D3-151A-D042-8E23-68807288A4EC}" type="presParOf" srcId="{9A206C44-5C97-A147-BF6C-0D189496A951}" destId="{8B9693BC-07AE-8846-9600-6D8F2E9FF8DA}" srcOrd="4" destOrd="0" presId="urn:microsoft.com/office/officeart/2005/8/layout/process1"/>
    <dgm:cxn modelId="{96817574-2B2F-4747-A10E-BAF1A9EE9C2B}" type="presParOf" srcId="{9A206C44-5C97-A147-BF6C-0D189496A951}" destId="{B35BD296-A817-844F-BE81-46F648C01A99}" srcOrd="5" destOrd="0" presId="urn:microsoft.com/office/officeart/2005/8/layout/process1"/>
    <dgm:cxn modelId="{6D48A83A-21F8-F14E-9EC4-0677376B7AC0}" type="presParOf" srcId="{B35BD296-A817-844F-BE81-46F648C01A99}" destId="{3F47C440-2E18-E147-9412-1CBF05C76031}" srcOrd="0" destOrd="0" presId="urn:microsoft.com/office/officeart/2005/8/layout/process1"/>
    <dgm:cxn modelId="{E241B0D5-AA61-304F-B3A6-69247766C96E}" type="presParOf" srcId="{9A206C44-5C97-A147-BF6C-0D189496A951}" destId="{071C1C91-3D21-CD4A-8419-602685F0F3B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C8BC6D-D47E-C446-8DC5-4B07C8B12B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dgm:t>
        <a:bodyPr/>
        <a:lstStyle/>
        <a:p>
          <a:r>
            <a:rPr lang="en-GB" dirty="0"/>
            <a:t>Entropy</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ED3C39DE-A51E-E845-B801-1FEBA8F22E3D}">
      <dgm:prSet phldrT="[Text]"/>
      <dgm:spPr/>
      <dgm:t>
        <a:bodyPr/>
        <a:lstStyle/>
        <a:p>
          <a:r>
            <a:rPr lang="en-GB"/>
            <a:t>dFC</a:t>
          </a:r>
          <a:endParaRPr lang="en-GB" dirty="0"/>
        </a:p>
      </dgm:t>
    </dgm:pt>
    <dgm:pt modelId="{8D9A7D14-67DD-0E47-9345-611FEDF9E71F}" type="parTrans" cxnId="{77882DF1-D6C9-C147-9678-958BED3BF12B}">
      <dgm:prSet/>
      <dgm:spPr/>
      <dgm:t>
        <a:bodyPr/>
        <a:lstStyle/>
        <a:p>
          <a:endParaRPr lang="en-GB"/>
        </a:p>
      </dgm:t>
    </dgm:pt>
    <dgm:pt modelId="{9570FB04-907F-A344-8139-689CB61D60EB}" type="sibTrans" cxnId="{77882DF1-D6C9-C147-9678-958BED3BF12B}">
      <dgm:prSet/>
      <dgm:spPr/>
      <dgm:t>
        <a:bodyPr/>
        <a:lstStyle/>
        <a:p>
          <a:endParaRPr lang="en-GB"/>
        </a:p>
      </dgm:t>
    </dgm:pt>
    <dgm:pt modelId="{605326B9-5317-C84F-ACB5-FE75C937B5A4}">
      <dgm:prSet phldrT="[Text]"/>
      <dgm:spPr>
        <a:solidFill>
          <a:srgbClr val="92D050"/>
        </a:solidFill>
      </dgm:spPr>
      <dgm:t>
        <a:bodyPr/>
        <a:lstStyle/>
        <a:p>
          <a:r>
            <a:rPr lang="en-GB" dirty="0"/>
            <a:t>LEICA</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A91B443C-4780-6048-88BB-DB21C07FC7AA}">
      <dgm:prSet/>
      <dgm:spPr/>
      <dgm:t>
        <a:bodyPr/>
        <a:lstStyle/>
        <a:p>
          <a:r>
            <a:rPr lang="en-GB" dirty="0"/>
            <a:t>Connectivity</a:t>
          </a:r>
        </a:p>
      </dgm:t>
    </dgm:pt>
    <dgm:pt modelId="{2411BD49-B90F-1247-8A36-238588895481}" type="parTrans" cxnId="{C70E8794-BDC7-2442-AF11-7499B7241F3D}">
      <dgm:prSet/>
      <dgm:spPr/>
      <dgm:t>
        <a:bodyPr/>
        <a:lstStyle/>
        <a:p>
          <a:endParaRPr lang="en-GB"/>
        </a:p>
      </dgm:t>
    </dgm:pt>
    <dgm:pt modelId="{FD85C2A0-8A1B-7B44-8940-27985E5763A4}" type="sibTrans" cxnId="{C70E8794-BDC7-2442-AF11-7499B7241F3D}">
      <dgm:prSet/>
      <dgm:spPr/>
      <dgm:t>
        <a:bodyPr/>
        <a:lstStyle/>
        <a:p>
          <a:endParaRPr lang="en-GB"/>
        </a:p>
      </dgm:t>
    </dgm:pt>
    <dgm:pt modelId="{9A206C44-5C97-A147-BF6C-0D189496A951}" type="pres">
      <dgm:prSet presAssocID="{D0C8BC6D-D47E-C446-8DC5-4B07C8B12BC1}" presName="Name0" presStyleCnt="0">
        <dgm:presLayoutVars>
          <dgm:dir/>
          <dgm:resizeHandles val="exact"/>
        </dgm:presLayoutVars>
      </dgm:prSet>
      <dgm:spPr/>
    </dgm:pt>
    <dgm:pt modelId="{57F0DFC7-57A7-7846-8BC7-2B7D9007A0AD}" type="pres">
      <dgm:prSet presAssocID="{ED3C39DE-A51E-E845-B801-1FEBA8F22E3D}" presName="node" presStyleLbl="node1" presStyleIdx="0" presStyleCnt="4">
        <dgm:presLayoutVars>
          <dgm:bulletEnabled val="1"/>
        </dgm:presLayoutVars>
      </dgm:prSet>
      <dgm:spPr/>
    </dgm:pt>
    <dgm:pt modelId="{C4128DF1-96B9-C349-9B2F-3B38FCFE7E3F}" type="pres">
      <dgm:prSet presAssocID="{9570FB04-907F-A344-8139-689CB61D60EB}" presName="sibTrans" presStyleLbl="sibTrans2D1" presStyleIdx="0" presStyleCnt="3"/>
      <dgm:spPr/>
    </dgm:pt>
    <dgm:pt modelId="{E36FF8D2-C4B1-F74B-997E-6B852B7C2474}" type="pres">
      <dgm:prSet presAssocID="{9570FB04-907F-A344-8139-689CB61D60EB}" presName="connectorText" presStyleLbl="sibTrans2D1" presStyleIdx="0" presStyleCnt="3"/>
      <dgm:spPr/>
    </dgm:pt>
    <dgm:pt modelId="{1645F94B-689D-B548-A300-5E9E03EFF786}" type="pres">
      <dgm:prSet presAssocID="{605326B9-5317-C84F-ACB5-FE75C937B5A4}" presName="node" presStyleLbl="node1" presStyleIdx="1" presStyleCnt="4">
        <dgm:presLayoutVars>
          <dgm:bulletEnabled val="1"/>
        </dgm:presLayoutVars>
      </dgm:prSet>
      <dgm:spPr/>
    </dgm:pt>
    <dgm:pt modelId="{2B0192F6-FE1F-884E-A09E-B717F0268391}" type="pres">
      <dgm:prSet presAssocID="{C220E492-0E59-E846-93A5-5C166E73C7EB}" presName="sibTrans" presStyleLbl="sibTrans2D1" presStyleIdx="1" presStyleCnt="3"/>
      <dgm:spPr/>
    </dgm:pt>
    <dgm:pt modelId="{06D78E68-2EE2-184F-BDC5-9261E99F1F56}" type="pres">
      <dgm:prSet presAssocID="{C220E492-0E59-E846-93A5-5C166E73C7EB}" presName="connectorText" presStyleLbl="sibTrans2D1" presStyleIdx="1" presStyleCnt="3"/>
      <dgm:spPr/>
    </dgm:pt>
    <dgm:pt modelId="{8B9693BC-07AE-8846-9600-6D8F2E9FF8DA}" type="pres">
      <dgm:prSet presAssocID="{FC2CA656-A68F-244A-A3C0-6259CE209529}" presName="node" presStyleLbl="node1" presStyleIdx="2" presStyleCnt="4">
        <dgm:presLayoutVars>
          <dgm:bulletEnabled val="1"/>
        </dgm:presLayoutVars>
      </dgm:prSet>
      <dgm:spPr/>
    </dgm:pt>
    <dgm:pt modelId="{B35BD296-A817-844F-BE81-46F648C01A99}" type="pres">
      <dgm:prSet presAssocID="{6701B51B-05A3-334A-A4E9-71A7789471EC}" presName="sibTrans" presStyleLbl="sibTrans2D1" presStyleIdx="2" presStyleCnt="3"/>
      <dgm:spPr/>
    </dgm:pt>
    <dgm:pt modelId="{3F47C440-2E18-E147-9412-1CBF05C76031}" type="pres">
      <dgm:prSet presAssocID="{6701B51B-05A3-334A-A4E9-71A7789471EC}" presName="connectorText" presStyleLbl="sibTrans2D1" presStyleIdx="2" presStyleCnt="3"/>
      <dgm:spPr/>
    </dgm:pt>
    <dgm:pt modelId="{071C1C91-3D21-CD4A-8419-602685F0F3B5}" type="pres">
      <dgm:prSet presAssocID="{A91B443C-4780-6048-88BB-DB21C07FC7AA}" presName="node" presStyleLbl="node1" presStyleIdx="3" presStyleCnt="4">
        <dgm:presLayoutVars>
          <dgm:bulletEnabled val="1"/>
        </dgm:presLayoutVars>
      </dgm:prSet>
      <dgm:spPr/>
    </dgm:pt>
  </dgm:ptLst>
  <dgm:cxnLst>
    <dgm:cxn modelId="{C44B640C-56F0-E94B-AAE6-51E74CDDE9B7}" type="presOf" srcId="{6701B51B-05A3-334A-A4E9-71A7789471EC}" destId="{3F47C440-2E18-E147-9412-1CBF05C76031}" srcOrd="1" destOrd="0" presId="urn:microsoft.com/office/officeart/2005/8/layout/process1"/>
    <dgm:cxn modelId="{BBF76F0F-0DF5-AC45-AF22-07CE043AB0D7}" type="presOf" srcId="{6701B51B-05A3-334A-A4E9-71A7789471EC}" destId="{B35BD296-A817-844F-BE81-46F648C01A99}" srcOrd="0" destOrd="0" presId="urn:microsoft.com/office/officeart/2005/8/layout/process1"/>
    <dgm:cxn modelId="{5C9A671F-EB8B-F049-BA56-30DDE9A243AC}" type="presOf" srcId="{605326B9-5317-C84F-ACB5-FE75C937B5A4}" destId="{1645F94B-689D-B548-A300-5E9E03EFF786}" srcOrd="0" destOrd="0" presId="urn:microsoft.com/office/officeart/2005/8/layout/process1"/>
    <dgm:cxn modelId="{6B278B49-AF20-1845-861F-394B3CFF286A}" type="presOf" srcId="{C220E492-0E59-E846-93A5-5C166E73C7EB}" destId="{06D78E68-2EE2-184F-BDC5-9261E99F1F56}" srcOrd="1" destOrd="0" presId="urn:microsoft.com/office/officeart/2005/8/layout/process1"/>
    <dgm:cxn modelId="{AAC2F774-16FD-7045-BB8E-51989169C222}" type="presOf" srcId="{A91B443C-4780-6048-88BB-DB21C07FC7AA}" destId="{071C1C91-3D21-CD4A-8419-602685F0F3B5}" srcOrd="0" destOrd="0" presId="urn:microsoft.com/office/officeart/2005/8/layout/process1"/>
    <dgm:cxn modelId="{7D636778-B86D-7849-AB1A-715C4795E317}" type="presOf" srcId="{C220E492-0E59-E846-93A5-5C166E73C7EB}" destId="{2B0192F6-FE1F-884E-A09E-B717F0268391}" srcOrd="0" destOrd="0" presId="urn:microsoft.com/office/officeart/2005/8/layout/process1"/>
    <dgm:cxn modelId="{0B28487D-B605-864F-BAEF-3E5D75CB99C5}" type="presOf" srcId="{D0C8BC6D-D47E-C446-8DC5-4B07C8B12BC1}" destId="{9A206C44-5C97-A147-BF6C-0D189496A951}" srcOrd="0" destOrd="0" presId="urn:microsoft.com/office/officeart/2005/8/layout/process1"/>
    <dgm:cxn modelId="{60200282-7491-384E-A8E7-86DC8CB7D776}" srcId="{D0C8BC6D-D47E-C446-8DC5-4B07C8B12BC1}" destId="{605326B9-5317-C84F-ACB5-FE75C937B5A4}" srcOrd="1" destOrd="0" parTransId="{C74BEDD4-2D8A-614D-9218-DDDD0DBC6A6A}" sibTransId="{C220E492-0E59-E846-93A5-5C166E73C7EB}"/>
    <dgm:cxn modelId="{8F983394-82C2-A043-84A1-761C53DC4AD2}" type="presOf" srcId="{9570FB04-907F-A344-8139-689CB61D60EB}" destId="{E36FF8D2-C4B1-F74B-997E-6B852B7C2474}" srcOrd="1" destOrd="0" presId="urn:microsoft.com/office/officeart/2005/8/layout/process1"/>
    <dgm:cxn modelId="{C70E8794-BDC7-2442-AF11-7499B7241F3D}" srcId="{D0C8BC6D-D47E-C446-8DC5-4B07C8B12BC1}" destId="{A91B443C-4780-6048-88BB-DB21C07FC7AA}" srcOrd="3" destOrd="0" parTransId="{2411BD49-B90F-1247-8A36-238588895481}" sibTransId="{FD85C2A0-8A1B-7B44-8940-27985E5763A4}"/>
    <dgm:cxn modelId="{2816E197-2F15-1048-BC06-BD2980B53B11}" srcId="{D0C8BC6D-D47E-C446-8DC5-4B07C8B12BC1}" destId="{FC2CA656-A68F-244A-A3C0-6259CE209529}" srcOrd="2" destOrd="0" parTransId="{78E71C05-87A2-2D4B-A89B-DEB9E40ECC7E}" sibTransId="{6701B51B-05A3-334A-A4E9-71A7789471EC}"/>
    <dgm:cxn modelId="{8132C2B6-579A-A243-AE6A-8957DF9D1123}" type="presOf" srcId="{ED3C39DE-A51E-E845-B801-1FEBA8F22E3D}" destId="{57F0DFC7-57A7-7846-8BC7-2B7D9007A0AD}" srcOrd="0" destOrd="0" presId="urn:microsoft.com/office/officeart/2005/8/layout/process1"/>
    <dgm:cxn modelId="{1CCA69D7-CD2F-E747-812E-2D9C58D33413}" type="presOf" srcId="{9570FB04-907F-A344-8139-689CB61D60EB}" destId="{C4128DF1-96B9-C349-9B2F-3B38FCFE7E3F}" srcOrd="0" destOrd="0" presId="urn:microsoft.com/office/officeart/2005/8/layout/process1"/>
    <dgm:cxn modelId="{77882DF1-D6C9-C147-9678-958BED3BF12B}" srcId="{D0C8BC6D-D47E-C446-8DC5-4B07C8B12BC1}" destId="{ED3C39DE-A51E-E845-B801-1FEBA8F22E3D}" srcOrd="0" destOrd="0" parTransId="{8D9A7D14-67DD-0E47-9345-611FEDF9E71F}" sibTransId="{9570FB04-907F-A344-8139-689CB61D60EB}"/>
    <dgm:cxn modelId="{4005DAF7-038F-964F-AED2-8018EEF42026}" type="presOf" srcId="{FC2CA656-A68F-244A-A3C0-6259CE209529}" destId="{8B9693BC-07AE-8846-9600-6D8F2E9FF8DA}" srcOrd="0" destOrd="0" presId="urn:microsoft.com/office/officeart/2005/8/layout/process1"/>
    <dgm:cxn modelId="{BD1344B0-A53B-FA42-BD12-50807BDEC327}" type="presParOf" srcId="{9A206C44-5C97-A147-BF6C-0D189496A951}" destId="{57F0DFC7-57A7-7846-8BC7-2B7D9007A0AD}" srcOrd="0" destOrd="0" presId="urn:microsoft.com/office/officeart/2005/8/layout/process1"/>
    <dgm:cxn modelId="{DC1B06EE-763A-9941-B809-6A16737E9536}" type="presParOf" srcId="{9A206C44-5C97-A147-BF6C-0D189496A951}" destId="{C4128DF1-96B9-C349-9B2F-3B38FCFE7E3F}" srcOrd="1" destOrd="0" presId="urn:microsoft.com/office/officeart/2005/8/layout/process1"/>
    <dgm:cxn modelId="{9214EE96-F6AC-C549-9387-A57A78EEF2B6}" type="presParOf" srcId="{C4128DF1-96B9-C349-9B2F-3B38FCFE7E3F}" destId="{E36FF8D2-C4B1-F74B-997E-6B852B7C2474}" srcOrd="0" destOrd="0" presId="urn:microsoft.com/office/officeart/2005/8/layout/process1"/>
    <dgm:cxn modelId="{ABFE0FB4-9FFD-0944-9B3D-1C974CE3786F}" type="presParOf" srcId="{9A206C44-5C97-A147-BF6C-0D189496A951}" destId="{1645F94B-689D-B548-A300-5E9E03EFF786}" srcOrd="2" destOrd="0" presId="urn:microsoft.com/office/officeart/2005/8/layout/process1"/>
    <dgm:cxn modelId="{EABFB7FB-8CF8-7A4D-95D4-BB9956908ADB}" type="presParOf" srcId="{9A206C44-5C97-A147-BF6C-0D189496A951}" destId="{2B0192F6-FE1F-884E-A09E-B717F0268391}" srcOrd="3" destOrd="0" presId="urn:microsoft.com/office/officeart/2005/8/layout/process1"/>
    <dgm:cxn modelId="{52A8ADF9-4D99-0646-A89D-7B645C0F7B96}" type="presParOf" srcId="{2B0192F6-FE1F-884E-A09E-B717F0268391}" destId="{06D78E68-2EE2-184F-BDC5-9261E99F1F56}" srcOrd="0" destOrd="0" presId="urn:microsoft.com/office/officeart/2005/8/layout/process1"/>
    <dgm:cxn modelId="{98F779D3-151A-D042-8E23-68807288A4EC}" type="presParOf" srcId="{9A206C44-5C97-A147-BF6C-0D189496A951}" destId="{8B9693BC-07AE-8846-9600-6D8F2E9FF8DA}" srcOrd="4" destOrd="0" presId="urn:microsoft.com/office/officeart/2005/8/layout/process1"/>
    <dgm:cxn modelId="{96817574-2B2F-4747-A10E-BAF1A9EE9C2B}" type="presParOf" srcId="{9A206C44-5C97-A147-BF6C-0D189496A951}" destId="{B35BD296-A817-844F-BE81-46F648C01A99}" srcOrd="5" destOrd="0" presId="urn:microsoft.com/office/officeart/2005/8/layout/process1"/>
    <dgm:cxn modelId="{6D48A83A-21F8-F14E-9EC4-0677376B7AC0}" type="presParOf" srcId="{B35BD296-A817-844F-BE81-46F648C01A99}" destId="{3F47C440-2E18-E147-9412-1CBF05C76031}" srcOrd="0" destOrd="0" presId="urn:microsoft.com/office/officeart/2005/8/layout/process1"/>
    <dgm:cxn modelId="{E241B0D5-AA61-304F-B3A6-69247766C96E}" type="presParOf" srcId="{9A206C44-5C97-A147-BF6C-0D189496A951}" destId="{071C1C91-3D21-CD4A-8419-602685F0F3B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C8BC6D-D47E-C446-8DC5-4B07C8B12B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dgm:t>
        <a:bodyPr/>
        <a:lstStyle/>
        <a:p>
          <a:r>
            <a:rPr lang="en-GB" dirty="0"/>
            <a:t>Entropy</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ED3C39DE-A51E-E845-B801-1FEBA8F22E3D}">
      <dgm:prSet phldrT="[Text]"/>
      <dgm:spPr/>
      <dgm:t>
        <a:bodyPr/>
        <a:lstStyle/>
        <a:p>
          <a:r>
            <a:rPr lang="en-GB"/>
            <a:t>dFC</a:t>
          </a:r>
          <a:endParaRPr lang="en-GB" dirty="0"/>
        </a:p>
      </dgm:t>
    </dgm:pt>
    <dgm:pt modelId="{8D9A7D14-67DD-0E47-9345-611FEDF9E71F}" type="parTrans" cxnId="{77882DF1-D6C9-C147-9678-958BED3BF12B}">
      <dgm:prSet/>
      <dgm:spPr/>
      <dgm:t>
        <a:bodyPr/>
        <a:lstStyle/>
        <a:p>
          <a:endParaRPr lang="en-GB"/>
        </a:p>
      </dgm:t>
    </dgm:pt>
    <dgm:pt modelId="{9570FB04-907F-A344-8139-689CB61D60EB}" type="sibTrans" cxnId="{77882DF1-D6C9-C147-9678-958BED3BF12B}">
      <dgm:prSet/>
      <dgm:spPr/>
      <dgm:t>
        <a:bodyPr/>
        <a:lstStyle/>
        <a:p>
          <a:endParaRPr lang="en-GB"/>
        </a:p>
      </dgm:t>
    </dgm:pt>
    <dgm:pt modelId="{605326B9-5317-C84F-ACB5-FE75C937B5A4}">
      <dgm:prSet phldrT="[Text]"/>
      <dgm:spPr>
        <a:solidFill>
          <a:srgbClr val="92D050"/>
        </a:solidFill>
      </dgm:spPr>
      <dgm:t>
        <a:bodyPr/>
        <a:lstStyle/>
        <a:p>
          <a:r>
            <a:rPr lang="en-GB" dirty="0"/>
            <a:t>LEICA</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A91B443C-4780-6048-88BB-DB21C07FC7AA}">
      <dgm:prSet/>
      <dgm:spPr/>
      <dgm:t>
        <a:bodyPr/>
        <a:lstStyle/>
        <a:p>
          <a:r>
            <a:rPr lang="en-GB" dirty="0"/>
            <a:t>Connectivity</a:t>
          </a:r>
        </a:p>
      </dgm:t>
    </dgm:pt>
    <dgm:pt modelId="{2411BD49-B90F-1247-8A36-238588895481}" type="parTrans" cxnId="{C70E8794-BDC7-2442-AF11-7499B7241F3D}">
      <dgm:prSet/>
      <dgm:spPr/>
      <dgm:t>
        <a:bodyPr/>
        <a:lstStyle/>
        <a:p>
          <a:endParaRPr lang="en-GB"/>
        </a:p>
      </dgm:t>
    </dgm:pt>
    <dgm:pt modelId="{FD85C2A0-8A1B-7B44-8940-27985E5763A4}" type="sibTrans" cxnId="{C70E8794-BDC7-2442-AF11-7499B7241F3D}">
      <dgm:prSet/>
      <dgm:spPr/>
      <dgm:t>
        <a:bodyPr/>
        <a:lstStyle/>
        <a:p>
          <a:endParaRPr lang="en-GB"/>
        </a:p>
      </dgm:t>
    </dgm:pt>
    <dgm:pt modelId="{9A206C44-5C97-A147-BF6C-0D189496A951}" type="pres">
      <dgm:prSet presAssocID="{D0C8BC6D-D47E-C446-8DC5-4B07C8B12BC1}" presName="Name0" presStyleCnt="0">
        <dgm:presLayoutVars>
          <dgm:dir/>
          <dgm:resizeHandles val="exact"/>
        </dgm:presLayoutVars>
      </dgm:prSet>
      <dgm:spPr/>
    </dgm:pt>
    <dgm:pt modelId="{57F0DFC7-57A7-7846-8BC7-2B7D9007A0AD}" type="pres">
      <dgm:prSet presAssocID="{ED3C39DE-A51E-E845-B801-1FEBA8F22E3D}" presName="node" presStyleLbl="node1" presStyleIdx="0" presStyleCnt="4">
        <dgm:presLayoutVars>
          <dgm:bulletEnabled val="1"/>
        </dgm:presLayoutVars>
      </dgm:prSet>
      <dgm:spPr/>
    </dgm:pt>
    <dgm:pt modelId="{C4128DF1-96B9-C349-9B2F-3B38FCFE7E3F}" type="pres">
      <dgm:prSet presAssocID="{9570FB04-907F-A344-8139-689CB61D60EB}" presName="sibTrans" presStyleLbl="sibTrans2D1" presStyleIdx="0" presStyleCnt="3"/>
      <dgm:spPr/>
    </dgm:pt>
    <dgm:pt modelId="{E36FF8D2-C4B1-F74B-997E-6B852B7C2474}" type="pres">
      <dgm:prSet presAssocID="{9570FB04-907F-A344-8139-689CB61D60EB}" presName="connectorText" presStyleLbl="sibTrans2D1" presStyleIdx="0" presStyleCnt="3"/>
      <dgm:spPr/>
    </dgm:pt>
    <dgm:pt modelId="{1645F94B-689D-B548-A300-5E9E03EFF786}" type="pres">
      <dgm:prSet presAssocID="{605326B9-5317-C84F-ACB5-FE75C937B5A4}" presName="node" presStyleLbl="node1" presStyleIdx="1" presStyleCnt="4">
        <dgm:presLayoutVars>
          <dgm:bulletEnabled val="1"/>
        </dgm:presLayoutVars>
      </dgm:prSet>
      <dgm:spPr/>
    </dgm:pt>
    <dgm:pt modelId="{2B0192F6-FE1F-884E-A09E-B717F0268391}" type="pres">
      <dgm:prSet presAssocID="{C220E492-0E59-E846-93A5-5C166E73C7EB}" presName="sibTrans" presStyleLbl="sibTrans2D1" presStyleIdx="1" presStyleCnt="3"/>
      <dgm:spPr/>
    </dgm:pt>
    <dgm:pt modelId="{06D78E68-2EE2-184F-BDC5-9261E99F1F56}" type="pres">
      <dgm:prSet presAssocID="{C220E492-0E59-E846-93A5-5C166E73C7EB}" presName="connectorText" presStyleLbl="sibTrans2D1" presStyleIdx="1" presStyleCnt="3"/>
      <dgm:spPr/>
    </dgm:pt>
    <dgm:pt modelId="{8B9693BC-07AE-8846-9600-6D8F2E9FF8DA}" type="pres">
      <dgm:prSet presAssocID="{FC2CA656-A68F-244A-A3C0-6259CE209529}" presName="node" presStyleLbl="node1" presStyleIdx="2" presStyleCnt="4">
        <dgm:presLayoutVars>
          <dgm:bulletEnabled val="1"/>
        </dgm:presLayoutVars>
      </dgm:prSet>
      <dgm:spPr/>
    </dgm:pt>
    <dgm:pt modelId="{B35BD296-A817-844F-BE81-46F648C01A99}" type="pres">
      <dgm:prSet presAssocID="{6701B51B-05A3-334A-A4E9-71A7789471EC}" presName="sibTrans" presStyleLbl="sibTrans2D1" presStyleIdx="2" presStyleCnt="3"/>
      <dgm:spPr/>
    </dgm:pt>
    <dgm:pt modelId="{3F47C440-2E18-E147-9412-1CBF05C76031}" type="pres">
      <dgm:prSet presAssocID="{6701B51B-05A3-334A-A4E9-71A7789471EC}" presName="connectorText" presStyleLbl="sibTrans2D1" presStyleIdx="2" presStyleCnt="3"/>
      <dgm:spPr/>
    </dgm:pt>
    <dgm:pt modelId="{071C1C91-3D21-CD4A-8419-602685F0F3B5}" type="pres">
      <dgm:prSet presAssocID="{A91B443C-4780-6048-88BB-DB21C07FC7AA}" presName="node" presStyleLbl="node1" presStyleIdx="3" presStyleCnt="4">
        <dgm:presLayoutVars>
          <dgm:bulletEnabled val="1"/>
        </dgm:presLayoutVars>
      </dgm:prSet>
      <dgm:spPr/>
    </dgm:pt>
  </dgm:ptLst>
  <dgm:cxnLst>
    <dgm:cxn modelId="{C44B640C-56F0-E94B-AAE6-51E74CDDE9B7}" type="presOf" srcId="{6701B51B-05A3-334A-A4E9-71A7789471EC}" destId="{3F47C440-2E18-E147-9412-1CBF05C76031}" srcOrd="1" destOrd="0" presId="urn:microsoft.com/office/officeart/2005/8/layout/process1"/>
    <dgm:cxn modelId="{BBF76F0F-0DF5-AC45-AF22-07CE043AB0D7}" type="presOf" srcId="{6701B51B-05A3-334A-A4E9-71A7789471EC}" destId="{B35BD296-A817-844F-BE81-46F648C01A99}" srcOrd="0" destOrd="0" presId="urn:microsoft.com/office/officeart/2005/8/layout/process1"/>
    <dgm:cxn modelId="{5C9A671F-EB8B-F049-BA56-30DDE9A243AC}" type="presOf" srcId="{605326B9-5317-C84F-ACB5-FE75C937B5A4}" destId="{1645F94B-689D-B548-A300-5E9E03EFF786}" srcOrd="0" destOrd="0" presId="urn:microsoft.com/office/officeart/2005/8/layout/process1"/>
    <dgm:cxn modelId="{6B278B49-AF20-1845-861F-394B3CFF286A}" type="presOf" srcId="{C220E492-0E59-E846-93A5-5C166E73C7EB}" destId="{06D78E68-2EE2-184F-BDC5-9261E99F1F56}" srcOrd="1" destOrd="0" presId="urn:microsoft.com/office/officeart/2005/8/layout/process1"/>
    <dgm:cxn modelId="{AAC2F774-16FD-7045-BB8E-51989169C222}" type="presOf" srcId="{A91B443C-4780-6048-88BB-DB21C07FC7AA}" destId="{071C1C91-3D21-CD4A-8419-602685F0F3B5}" srcOrd="0" destOrd="0" presId="urn:microsoft.com/office/officeart/2005/8/layout/process1"/>
    <dgm:cxn modelId="{7D636778-B86D-7849-AB1A-715C4795E317}" type="presOf" srcId="{C220E492-0E59-E846-93A5-5C166E73C7EB}" destId="{2B0192F6-FE1F-884E-A09E-B717F0268391}" srcOrd="0" destOrd="0" presId="urn:microsoft.com/office/officeart/2005/8/layout/process1"/>
    <dgm:cxn modelId="{0B28487D-B605-864F-BAEF-3E5D75CB99C5}" type="presOf" srcId="{D0C8BC6D-D47E-C446-8DC5-4B07C8B12BC1}" destId="{9A206C44-5C97-A147-BF6C-0D189496A951}" srcOrd="0" destOrd="0" presId="urn:microsoft.com/office/officeart/2005/8/layout/process1"/>
    <dgm:cxn modelId="{60200282-7491-384E-A8E7-86DC8CB7D776}" srcId="{D0C8BC6D-D47E-C446-8DC5-4B07C8B12BC1}" destId="{605326B9-5317-C84F-ACB5-FE75C937B5A4}" srcOrd="1" destOrd="0" parTransId="{C74BEDD4-2D8A-614D-9218-DDDD0DBC6A6A}" sibTransId="{C220E492-0E59-E846-93A5-5C166E73C7EB}"/>
    <dgm:cxn modelId="{8F983394-82C2-A043-84A1-761C53DC4AD2}" type="presOf" srcId="{9570FB04-907F-A344-8139-689CB61D60EB}" destId="{E36FF8D2-C4B1-F74B-997E-6B852B7C2474}" srcOrd="1" destOrd="0" presId="urn:microsoft.com/office/officeart/2005/8/layout/process1"/>
    <dgm:cxn modelId="{C70E8794-BDC7-2442-AF11-7499B7241F3D}" srcId="{D0C8BC6D-D47E-C446-8DC5-4B07C8B12BC1}" destId="{A91B443C-4780-6048-88BB-DB21C07FC7AA}" srcOrd="3" destOrd="0" parTransId="{2411BD49-B90F-1247-8A36-238588895481}" sibTransId="{FD85C2A0-8A1B-7B44-8940-27985E5763A4}"/>
    <dgm:cxn modelId="{2816E197-2F15-1048-BC06-BD2980B53B11}" srcId="{D0C8BC6D-D47E-C446-8DC5-4B07C8B12BC1}" destId="{FC2CA656-A68F-244A-A3C0-6259CE209529}" srcOrd="2" destOrd="0" parTransId="{78E71C05-87A2-2D4B-A89B-DEB9E40ECC7E}" sibTransId="{6701B51B-05A3-334A-A4E9-71A7789471EC}"/>
    <dgm:cxn modelId="{8132C2B6-579A-A243-AE6A-8957DF9D1123}" type="presOf" srcId="{ED3C39DE-A51E-E845-B801-1FEBA8F22E3D}" destId="{57F0DFC7-57A7-7846-8BC7-2B7D9007A0AD}" srcOrd="0" destOrd="0" presId="urn:microsoft.com/office/officeart/2005/8/layout/process1"/>
    <dgm:cxn modelId="{1CCA69D7-CD2F-E747-812E-2D9C58D33413}" type="presOf" srcId="{9570FB04-907F-A344-8139-689CB61D60EB}" destId="{C4128DF1-96B9-C349-9B2F-3B38FCFE7E3F}" srcOrd="0" destOrd="0" presId="urn:microsoft.com/office/officeart/2005/8/layout/process1"/>
    <dgm:cxn modelId="{77882DF1-D6C9-C147-9678-958BED3BF12B}" srcId="{D0C8BC6D-D47E-C446-8DC5-4B07C8B12BC1}" destId="{ED3C39DE-A51E-E845-B801-1FEBA8F22E3D}" srcOrd="0" destOrd="0" parTransId="{8D9A7D14-67DD-0E47-9345-611FEDF9E71F}" sibTransId="{9570FB04-907F-A344-8139-689CB61D60EB}"/>
    <dgm:cxn modelId="{4005DAF7-038F-964F-AED2-8018EEF42026}" type="presOf" srcId="{FC2CA656-A68F-244A-A3C0-6259CE209529}" destId="{8B9693BC-07AE-8846-9600-6D8F2E9FF8DA}" srcOrd="0" destOrd="0" presId="urn:microsoft.com/office/officeart/2005/8/layout/process1"/>
    <dgm:cxn modelId="{BD1344B0-A53B-FA42-BD12-50807BDEC327}" type="presParOf" srcId="{9A206C44-5C97-A147-BF6C-0D189496A951}" destId="{57F0DFC7-57A7-7846-8BC7-2B7D9007A0AD}" srcOrd="0" destOrd="0" presId="urn:microsoft.com/office/officeart/2005/8/layout/process1"/>
    <dgm:cxn modelId="{DC1B06EE-763A-9941-B809-6A16737E9536}" type="presParOf" srcId="{9A206C44-5C97-A147-BF6C-0D189496A951}" destId="{C4128DF1-96B9-C349-9B2F-3B38FCFE7E3F}" srcOrd="1" destOrd="0" presId="urn:microsoft.com/office/officeart/2005/8/layout/process1"/>
    <dgm:cxn modelId="{9214EE96-F6AC-C549-9387-A57A78EEF2B6}" type="presParOf" srcId="{C4128DF1-96B9-C349-9B2F-3B38FCFE7E3F}" destId="{E36FF8D2-C4B1-F74B-997E-6B852B7C2474}" srcOrd="0" destOrd="0" presId="urn:microsoft.com/office/officeart/2005/8/layout/process1"/>
    <dgm:cxn modelId="{ABFE0FB4-9FFD-0944-9B3D-1C974CE3786F}" type="presParOf" srcId="{9A206C44-5C97-A147-BF6C-0D189496A951}" destId="{1645F94B-689D-B548-A300-5E9E03EFF786}" srcOrd="2" destOrd="0" presId="urn:microsoft.com/office/officeart/2005/8/layout/process1"/>
    <dgm:cxn modelId="{EABFB7FB-8CF8-7A4D-95D4-BB9956908ADB}" type="presParOf" srcId="{9A206C44-5C97-A147-BF6C-0D189496A951}" destId="{2B0192F6-FE1F-884E-A09E-B717F0268391}" srcOrd="3" destOrd="0" presId="urn:microsoft.com/office/officeart/2005/8/layout/process1"/>
    <dgm:cxn modelId="{52A8ADF9-4D99-0646-A89D-7B645C0F7B96}" type="presParOf" srcId="{2B0192F6-FE1F-884E-A09E-B717F0268391}" destId="{06D78E68-2EE2-184F-BDC5-9261E99F1F56}" srcOrd="0" destOrd="0" presId="urn:microsoft.com/office/officeart/2005/8/layout/process1"/>
    <dgm:cxn modelId="{98F779D3-151A-D042-8E23-68807288A4EC}" type="presParOf" srcId="{9A206C44-5C97-A147-BF6C-0D189496A951}" destId="{8B9693BC-07AE-8846-9600-6D8F2E9FF8DA}" srcOrd="4" destOrd="0" presId="urn:microsoft.com/office/officeart/2005/8/layout/process1"/>
    <dgm:cxn modelId="{96817574-2B2F-4747-A10E-BAF1A9EE9C2B}" type="presParOf" srcId="{9A206C44-5C97-A147-BF6C-0D189496A951}" destId="{B35BD296-A817-844F-BE81-46F648C01A99}" srcOrd="5" destOrd="0" presId="urn:microsoft.com/office/officeart/2005/8/layout/process1"/>
    <dgm:cxn modelId="{6D48A83A-21F8-F14E-9EC4-0677376B7AC0}" type="presParOf" srcId="{B35BD296-A817-844F-BE81-46F648C01A99}" destId="{3F47C440-2E18-E147-9412-1CBF05C76031}" srcOrd="0" destOrd="0" presId="urn:microsoft.com/office/officeart/2005/8/layout/process1"/>
    <dgm:cxn modelId="{E241B0D5-AA61-304F-B3A6-69247766C96E}" type="presParOf" srcId="{9A206C44-5C97-A147-BF6C-0D189496A951}" destId="{071C1C91-3D21-CD4A-8419-602685F0F3B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C8BC6D-D47E-C446-8DC5-4B07C8B12B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a:solidFill>
          <a:srgbClr val="92D050"/>
        </a:solidFill>
      </dgm:spPr>
      <dgm:t>
        <a:bodyPr/>
        <a:lstStyle/>
        <a:p>
          <a:r>
            <a:rPr lang="en-GB" dirty="0"/>
            <a:t>Entropy</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ED3C39DE-A51E-E845-B801-1FEBA8F22E3D}">
      <dgm:prSet phldrT="[Text]"/>
      <dgm:spPr>
        <a:solidFill>
          <a:srgbClr val="0070C0"/>
        </a:solidFill>
      </dgm:spPr>
      <dgm:t>
        <a:bodyPr/>
        <a:lstStyle/>
        <a:p>
          <a:r>
            <a:rPr lang="en-GB"/>
            <a:t>dFC</a:t>
          </a:r>
          <a:endParaRPr lang="en-GB" dirty="0"/>
        </a:p>
      </dgm:t>
    </dgm:pt>
    <dgm:pt modelId="{8D9A7D14-67DD-0E47-9345-611FEDF9E71F}" type="parTrans" cxnId="{77882DF1-D6C9-C147-9678-958BED3BF12B}">
      <dgm:prSet/>
      <dgm:spPr/>
      <dgm:t>
        <a:bodyPr/>
        <a:lstStyle/>
        <a:p>
          <a:endParaRPr lang="en-GB"/>
        </a:p>
      </dgm:t>
    </dgm:pt>
    <dgm:pt modelId="{9570FB04-907F-A344-8139-689CB61D60EB}" type="sibTrans" cxnId="{77882DF1-D6C9-C147-9678-958BED3BF12B}">
      <dgm:prSet/>
      <dgm:spPr/>
      <dgm:t>
        <a:bodyPr/>
        <a:lstStyle/>
        <a:p>
          <a:endParaRPr lang="en-GB"/>
        </a:p>
      </dgm:t>
    </dgm:pt>
    <dgm:pt modelId="{605326B9-5317-C84F-ACB5-FE75C937B5A4}">
      <dgm:prSet phldrT="[Text]"/>
      <dgm:spPr>
        <a:solidFill>
          <a:srgbClr val="0070C0"/>
        </a:solidFill>
      </dgm:spPr>
      <dgm:t>
        <a:bodyPr/>
        <a:lstStyle/>
        <a:p>
          <a:r>
            <a:rPr lang="en-GB" dirty="0"/>
            <a:t>LEICA</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A91B443C-4780-6048-88BB-DB21C07FC7AA}">
      <dgm:prSet/>
      <dgm:spPr>
        <a:solidFill>
          <a:srgbClr val="0070C0"/>
        </a:solidFill>
      </dgm:spPr>
      <dgm:t>
        <a:bodyPr/>
        <a:lstStyle/>
        <a:p>
          <a:r>
            <a:rPr lang="en-GB" dirty="0"/>
            <a:t>Connectivity</a:t>
          </a:r>
        </a:p>
      </dgm:t>
    </dgm:pt>
    <dgm:pt modelId="{2411BD49-B90F-1247-8A36-238588895481}" type="parTrans" cxnId="{C70E8794-BDC7-2442-AF11-7499B7241F3D}">
      <dgm:prSet/>
      <dgm:spPr/>
      <dgm:t>
        <a:bodyPr/>
        <a:lstStyle/>
        <a:p>
          <a:endParaRPr lang="en-GB"/>
        </a:p>
      </dgm:t>
    </dgm:pt>
    <dgm:pt modelId="{FD85C2A0-8A1B-7B44-8940-27985E5763A4}" type="sibTrans" cxnId="{C70E8794-BDC7-2442-AF11-7499B7241F3D}">
      <dgm:prSet/>
      <dgm:spPr/>
      <dgm:t>
        <a:bodyPr/>
        <a:lstStyle/>
        <a:p>
          <a:endParaRPr lang="en-GB"/>
        </a:p>
      </dgm:t>
    </dgm:pt>
    <dgm:pt modelId="{9A206C44-5C97-A147-BF6C-0D189496A951}" type="pres">
      <dgm:prSet presAssocID="{D0C8BC6D-D47E-C446-8DC5-4B07C8B12BC1}" presName="Name0" presStyleCnt="0">
        <dgm:presLayoutVars>
          <dgm:dir/>
          <dgm:resizeHandles val="exact"/>
        </dgm:presLayoutVars>
      </dgm:prSet>
      <dgm:spPr/>
    </dgm:pt>
    <dgm:pt modelId="{57F0DFC7-57A7-7846-8BC7-2B7D9007A0AD}" type="pres">
      <dgm:prSet presAssocID="{ED3C39DE-A51E-E845-B801-1FEBA8F22E3D}" presName="node" presStyleLbl="node1" presStyleIdx="0" presStyleCnt="4">
        <dgm:presLayoutVars>
          <dgm:bulletEnabled val="1"/>
        </dgm:presLayoutVars>
      </dgm:prSet>
      <dgm:spPr/>
    </dgm:pt>
    <dgm:pt modelId="{C4128DF1-96B9-C349-9B2F-3B38FCFE7E3F}" type="pres">
      <dgm:prSet presAssocID="{9570FB04-907F-A344-8139-689CB61D60EB}" presName="sibTrans" presStyleLbl="sibTrans2D1" presStyleIdx="0" presStyleCnt="3"/>
      <dgm:spPr/>
    </dgm:pt>
    <dgm:pt modelId="{E36FF8D2-C4B1-F74B-997E-6B852B7C2474}" type="pres">
      <dgm:prSet presAssocID="{9570FB04-907F-A344-8139-689CB61D60EB}" presName="connectorText" presStyleLbl="sibTrans2D1" presStyleIdx="0" presStyleCnt="3"/>
      <dgm:spPr/>
    </dgm:pt>
    <dgm:pt modelId="{1645F94B-689D-B548-A300-5E9E03EFF786}" type="pres">
      <dgm:prSet presAssocID="{605326B9-5317-C84F-ACB5-FE75C937B5A4}" presName="node" presStyleLbl="node1" presStyleIdx="1" presStyleCnt="4">
        <dgm:presLayoutVars>
          <dgm:bulletEnabled val="1"/>
        </dgm:presLayoutVars>
      </dgm:prSet>
      <dgm:spPr/>
    </dgm:pt>
    <dgm:pt modelId="{2B0192F6-FE1F-884E-A09E-B717F0268391}" type="pres">
      <dgm:prSet presAssocID="{C220E492-0E59-E846-93A5-5C166E73C7EB}" presName="sibTrans" presStyleLbl="sibTrans2D1" presStyleIdx="1" presStyleCnt="3"/>
      <dgm:spPr/>
    </dgm:pt>
    <dgm:pt modelId="{06D78E68-2EE2-184F-BDC5-9261E99F1F56}" type="pres">
      <dgm:prSet presAssocID="{C220E492-0E59-E846-93A5-5C166E73C7EB}" presName="connectorText" presStyleLbl="sibTrans2D1" presStyleIdx="1" presStyleCnt="3"/>
      <dgm:spPr/>
    </dgm:pt>
    <dgm:pt modelId="{8B9693BC-07AE-8846-9600-6D8F2E9FF8DA}" type="pres">
      <dgm:prSet presAssocID="{FC2CA656-A68F-244A-A3C0-6259CE209529}" presName="node" presStyleLbl="node1" presStyleIdx="2" presStyleCnt="4">
        <dgm:presLayoutVars>
          <dgm:bulletEnabled val="1"/>
        </dgm:presLayoutVars>
      </dgm:prSet>
      <dgm:spPr/>
    </dgm:pt>
    <dgm:pt modelId="{B35BD296-A817-844F-BE81-46F648C01A99}" type="pres">
      <dgm:prSet presAssocID="{6701B51B-05A3-334A-A4E9-71A7789471EC}" presName="sibTrans" presStyleLbl="sibTrans2D1" presStyleIdx="2" presStyleCnt="3"/>
      <dgm:spPr/>
    </dgm:pt>
    <dgm:pt modelId="{3F47C440-2E18-E147-9412-1CBF05C76031}" type="pres">
      <dgm:prSet presAssocID="{6701B51B-05A3-334A-A4E9-71A7789471EC}" presName="connectorText" presStyleLbl="sibTrans2D1" presStyleIdx="2" presStyleCnt="3"/>
      <dgm:spPr/>
    </dgm:pt>
    <dgm:pt modelId="{071C1C91-3D21-CD4A-8419-602685F0F3B5}" type="pres">
      <dgm:prSet presAssocID="{A91B443C-4780-6048-88BB-DB21C07FC7AA}" presName="node" presStyleLbl="node1" presStyleIdx="3" presStyleCnt="4">
        <dgm:presLayoutVars>
          <dgm:bulletEnabled val="1"/>
        </dgm:presLayoutVars>
      </dgm:prSet>
      <dgm:spPr/>
    </dgm:pt>
  </dgm:ptLst>
  <dgm:cxnLst>
    <dgm:cxn modelId="{C44B640C-56F0-E94B-AAE6-51E74CDDE9B7}" type="presOf" srcId="{6701B51B-05A3-334A-A4E9-71A7789471EC}" destId="{3F47C440-2E18-E147-9412-1CBF05C76031}" srcOrd="1" destOrd="0" presId="urn:microsoft.com/office/officeart/2005/8/layout/process1"/>
    <dgm:cxn modelId="{BBF76F0F-0DF5-AC45-AF22-07CE043AB0D7}" type="presOf" srcId="{6701B51B-05A3-334A-A4E9-71A7789471EC}" destId="{B35BD296-A817-844F-BE81-46F648C01A99}" srcOrd="0" destOrd="0" presId="urn:microsoft.com/office/officeart/2005/8/layout/process1"/>
    <dgm:cxn modelId="{5C9A671F-EB8B-F049-BA56-30DDE9A243AC}" type="presOf" srcId="{605326B9-5317-C84F-ACB5-FE75C937B5A4}" destId="{1645F94B-689D-B548-A300-5E9E03EFF786}" srcOrd="0" destOrd="0" presId="urn:microsoft.com/office/officeart/2005/8/layout/process1"/>
    <dgm:cxn modelId="{6B278B49-AF20-1845-861F-394B3CFF286A}" type="presOf" srcId="{C220E492-0E59-E846-93A5-5C166E73C7EB}" destId="{06D78E68-2EE2-184F-BDC5-9261E99F1F56}" srcOrd="1" destOrd="0" presId="urn:microsoft.com/office/officeart/2005/8/layout/process1"/>
    <dgm:cxn modelId="{AAC2F774-16FD-7045-BB8E-51989169C222}" type="presOf" srcId="{A91B443C-4780-6048-88BB-DB21C07FC7AA}" destId="{071C1C91-3D21-CD4A-8419-602685F0F3B5}" srcOrd="0" destOrd="0" presId="urn:microsoft.com/office/officeart/2005/8/layout/process1"/>
    <dgm:cxn modelId="{7D636778-B86D-7849-AB1A-715C4795E317}" type="presOf" srcId="{C220E492-0E59-E846-93A5-5C166E73C7EB}" destId="{2B0192F6-FE1F-884E-A09E-B717F0268391}" srcOrd="0" destOrd="0" presId="urn:microsoft.com/office/officeart/2005/8/layout/process1"/>
    <dgm:cxn modelId="{0B28487D-B605-864F-BAEF-3E5D75CB99C5}" type="presOf" srcId="{D0C8BC6D-D47E-C446-8DC5-4B07C8B12BC1}" destId="{9A206C44-5C97-A147-BF6C-0D189496A951}" srcOrd="0" destOrd="0" presId="urn:microsoft.com/office/officeart/2005/8/layout/process1"/>
    <dgm:cxn modelId="{60200282-7491-384E-A8E7-86DC8CB7D776}" srcId="{D0C8BC6D-D47E-C446-8DC5-4B07C8B12BC1}" destId="{605326B9-5317-C84F-ACB5-FE75C937B5A4}" srcOrd="1" destOrd="0" parTransId="{C74BEDD4-2D8A-614D-9218-DDDD0DBC6A6A}" sibTransId="{C220E492-0E59-E846-93A5-5C166E73C7EB}"/>
    <dgm:cxn modelId="{8F983394-82C2-A043-84A1-761C53DC4AD2}" type="presOf" srcId="{9570FB04-907F-A344-8139-689CB61D60EB}" destId="{E36FF8D2-C4B1-F74B-997E-6B852B7C2474}" srcOrd="1" destOrd="0" presId="urn:microsoft.com/office/officeart/2005/8/layout/process1"/>
    <dgm:cxn modelId="{C70E8794-BDC7-2442-AF11-7499B7241F3D}" srcId="{D0C8BC6D-D47E-C446-8DC5-4B07C8B12BC1}" destId="{A91B443C-4780-6048-88BB-DB21C07FC7AA}" srcOrd="3" destOrd="0" parTransId="{2411BD49-B90F-1247-8A36-238588895481}" sibTransId="{FD85C2A0-8A1B-7B44-8940-27985E5763A4}"/>
    <dgm:cxn modelId="{2816E197-2F15-1048-BC06-BD2980B53B11}" srcId="{D0C8BC6D-D47E-C446-8DC5-4B07C8B12BC1}" destId="{FC2CA656-A68F-244A-A3C0-6259CE209529}" srcOrd="2" destOrd="0" parTransId="{78E71C05-87A2-2D4B-A89B-DEB9E40ECC7E}" sibTransId="{6701B51B-05A3-334A-A4E9-71A7789471EC}"/>
    <dgm:cxn modelId="{8132C2B6-579A-A243-AE6A-8957DF9D1123}" type="presOf" srcId="{ED3C39DE-A51E-E845-B801-1FEBA8F22E3D}" destId="{57F0DFC7-57A7-7846-8BC7-2B7D9007A0AD}" srcOrd="0" destOrd="0" presId="urn:microsoft.com/office/officeart/2005/8/layout/process1"/>
    <dgm:cxn modelId="{1CCA69D7-CD2F-E747-812E-2D9C58D33413}" type="presOf" srcId="{9570FB04-907F-A344-8139-689CB61D60EB}" destId="{C4128DF1-96B9-C349-9B2F-3B38FCFE7E3F}" srcOrd="0" destOrd="0" presId="urn:microsoft.com/office/officeart/2005/8/layout/process1"/>
    <dgm:cxn modelId="{77882DF1-D6C9-C147-9678-958BED3BF12B}" srcId="{D0C8BC6D-D47E-C446-8DC5-4B07C8B12BC1}" destId="{ED3C39DE-A51E-E845-B801-1FEBA8F22E3D}" srcOrd="0" destOrd="0" parTransId="{8D9A7D14-67DD-0E47-9345-611FEDF9E71F}" sibTransId="{9570FB04-907F-A344-8139-689CB61D60EB}"/>
    <dgm:cxn modelId="{4005DAF7-038F-964F-AED2-8018EEF42026}" type="presOf" srcId="{FC2CA656-A68F-244A-A3C0-6259CE209529}" destId="{8B9693BC-07AE-8846-9600-6D8F2E9FF8DA}" srcOrd="0" destOrd="0" presId="urn:microsoft.com/office/officeart/2005/8/layout/process1"/>
    <dgm:cxn modelId="{BD1344B0-A53B-FA42-BD12-50807BDEC327}" type="presParOf" srcId="{9A206C44-5C97-A147-BF6C-0D189496A951}" destId="{57F0DFC7-57A7-7846-8BC7-2B7D9007A0AD}" srcOrd="0" destOrd="0" presId="urn:microsoft.com/office/officeart/2005/8/layout/process1"/>
    <dgm:cxn modelId="{DC1B06EE-763A-9941-B809-6A16737E9536}" type="presParOf" srcId="{9A206C44-5C97-A147-BF6C-0D189496A951}" destId="{C4128DF1-96B9-C349-9B2F-3B38FCFE7E3F}" srcOrd="1" destOrd="0" presId="urn:microsoft.com/office/officeart/2005/8/layout/process1"/>
    <dgm:cxn modelId="{9214EE96-F6AC-C549-9387-A57A78EEF2B6}" type="presParOf" srcId="{C4128DF1-96B9-C349-9B2F-3B38FCFE7E3F}" destId="{E36FF8D2-C4B1-F74B-997E-6B852B7C2474}" srcOrd="0" destOrd="0" presId="urn:microsoft.com/office/officeart/2005/8/layout/process1"/>
    <dgm:cxn modelId="{ABFE0FB4-9FFD-0944-9B3D-1C974CE3786F}" type="presParOf" srcId="{9A206C44-5C97-A147-BF6C-0D189496A951}" destId="{1645F94B-689D-B548-A300-5E9E03EFF786}" srcOrd="2" destOrd="0" presId="urn:microsoft.com/office/officeart/2005/8/layout/process1"/>
    <dgm:cxn modelId="{EABFB7FB-8CF8-7A4D-95D4-BB9956908ADB}" type="presParOf" srcId="{9A206C44-5C97-A147-BF6C-0D189496A951}" destId="{2B0192F6-FE1F-884E-A09E-B717F0268391}" srcOrd="3" destOrd="0" presId="urn:microsoft.com/office/officeart/2005/8/layout/process1"/>
    <dgm:cxn modelId="{52A8ADF9-4D99-0646-A89D-7B645C0F7B96}" type="presParOf" srcId="{2B0192F6-FE1F-884E-A09E-B717F0268391}" destId="{06D78E68-2EE2-184F-BDC5-9261E99F1F56}" srcOrd="0" destOrd="0" presId="urn:microsoft.com/office/officeart/2005/8/layout/process1"/>
    <dgm:cxn modelId="{98F779D3-151A-D042-8E23-68807288A4EC}" type="presParOf" srcId="{9A206C44-5C97-A147-BF6C-0D189496A951}" destId="{8B9693BC-07AE-8846-9600-6D8F2E9FF8DA}" srcOrd="4" destOrd="0" presId="urn:microsoft.com/office/officeart/2005/8/layout/process1"/>
    <dgm:cxn modelId="{96817574-2B2F-4747-A10E-BAF1A9EE9C2B}" type="presParOf" srcId="{9A206C44-5C97-A147-BF6C-0D189496A951}" destId="{B35BD296-A817-844F-BE81-46F648C01A99}" srcOrd="5" destOrd="0" presId="urn:microsoft.com/office/officeart/2005/8/layout/process1"/>
    <dgm:cxn modelId="{6D48A83A-21F8-F14E-9EC4-0677376B7AC0}" type="presParOf" srcId="{B35BD296-A817-844F-BE81-46F648C01A99}" destId="{3F47C440-2E18-E147-9412-1CBF05C76031}" srcOrd="0" destOrd="0" presId="urn:microsoft.com/office/officeart/2005/8/layout/process1"/>
    <dgm:cxn modelId="{E241B0D5-AA61-304F-B3A6-69247766C96E}" type="presParOf" srcId="{9A206C44-5C97-A147-BF6C-0D189496A951}" destId="{071C1C91-3D21-CD4A-8419-602685F0F3B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C8BC6D-D47E-C446-8DC5-4B07C8B12B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a:solidFill>
          <a:srgbClr val="0070C0"/>
        </a:solidFill>
      </dgm:spPr>
      <dgm:t>
        <a:bodyPr/>
        <a:lstStyle/>
        <a:p>
          <a:r>
            <a:rPr lang="en-GB" dirty="0"/>
            <a:t>Entropy</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ED3C39DE-A51E-E845-B801-1FEBA8F22E3D}">
      <dgm:prSet phldrT="[Text]"/>
      <dgm:spPr>
        <a:solidFill>
          <a:srgbClr val="0070C0"/>
        </a:solidFill>
      </dgm:spPr>
      <dgm:t>
        <a:bodyPr/>
        <a:lstStyle/>
        <a:p>
          <a:r>
            <a:rPr lang="en-GB"/>
            <a:t>dFC</a:t>
          </a:r>
          <a:endParaRPr lang="en-GB" dirty="0"/>
        </a:p>
      </dgm:t>
    </dgm:pt>
    <dgm:pt modelId="{8D9A7D14-67DD-0E47-9345-611FEDF9E71F}" type="parTrans" cxnId="{77882DF1-D6C9-C147-9678-958BED3BF12B}">
      <dgm:prSet/>
      <dgm:spPr/>
      <dgm:t>
        <a:bodyPr/>
        <a:lstStyle/>
        <a:p>
          <a:endParaRPr lang="en-GB"/>
        </a:p>
      </dgm:t>
    </dgm:pt>
    <dgm:pt modelId="{9570FB04-907F-A344-8139-689CB61D60EB}" type="sibTrans" cxnId="{77882DF1-D6C9-C147-9678-958BED3BF12B}">
      <dgm:prSet/>
      <dgm:spPr/>
      <dgm:t>
        <a:bodyPr/>
        <a:lstStyle/>
        <a:p>
          <a:endParaRPr lang="en-GB"/>
        </a:p>
      </dgm:t>
    </dgm:pt>
    <dgm:pt modelId="{605326B9-5317-C84F-ACB5-FE75C937B5A4}">
      <dgm:prSet phldrT="[Text]"/>
      <dgm:spPr>
        <a:solidFill>
          <a:srgbClr val="0070C0"/>
        </a:solidFill>
      </dgm:spPr>
      <dgm:t>
        <a:bodyPr/>
        <a:lstStyle/>
        <a:p>
          <a:r>
            <a:rPr lang="en-GB" dirty="0"/>
            <a:t>LEICA</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A91B443C-4780-6048-88BB-DB21C07FC7AA}">
      <dgm:prSet/>
      <dgm:spPr>
        <a:solidFill>
          <a:srgbClr val="92D050"/>
        </a:solidFill>
      </dgm:spPr>
      <dgm:t>
        <a:bodyPr/>
        <a:lstStyle/>
        <a:p>
          <a:r>
            <a:rPr lang="en-GB" dirty="0"/>
            <a:t>Connectivity</a:t>
          </a:r>
        </a:p>
      </dgm:t>
    </dgm:pt>
    <dgm:pt modelId="{2411BD49-B90F-1247-8A36-238588895481}" type="parTrans" cxnId="{C70E8794-BDC7-2442-AF11-7499B7241F3D}">
      <dgm:prSet/>
      <dgm:spPr/>
      <dgm:t>
        <a:bodyPr/>
        <a:lstStyle/>
        <a:p>
          <a:endParaRPr lang="en-GB"/>
        </a:p>
      </dgm:t>
    </dgm:pt>
    <dgm:pt modelId="{FD85C2A0-8A1B-7B44-8940-27985E5763A4}" type="sibTrans" cxnId="{C70E8794-BDC7-2442-AF11-7499B7241F3D}">
      <dgm:prSet/>
      <dgm:spPr/>
      <dgm:t>
        <a:bodyPr/>
        <a:lstStyle/>
        <a:p>
          <a:endParaRPr lang="en-GB"/>
        </a:p>
      </dgm:t>
    </dgm:pt>
    <dgm:pt modelId="{9A206C44-5C97-A147-BF6C-0D189496A951}" type="pres">
      <dgm:prSet presAssocID="{D0C8BC6D-D47E-C446-8DC5-4B07C8B12BC1}" presName="Name0" presStyleCnt="0">
        <dgm:presLayoutVars>
          <dgm:dir/>
          <dgm:resizeHandles val="exact"/>
        </dgm:presLayoutVars>
      </dgm:prSet>
      <dgm:spPr/>
    </dgm:pt>
    <dgm:pt modelId="{57F0DFC7-57A7-7846-8BC7-2B7D9007A0AD}" type="pres">
      <dgm:prSet presAssocID="{ED3C39DE-A51E-E845-B801-1FEBA8F22E3D}" presName="node" presStyleLbl="node1" presStyleIdx="0" presStyleCnt="4">
        <dgm:presLayoutVars>
          <dgm:bulletEnabled val="1"/>
        </dgm:presLayoutVars>
      </dgm:prSet>
      <dgm:spPr/>
    </dgm:pt>
    <dgm:pt modelId="{C4128DF1-96B9-C349-9B2F-3B38FCFE7E3F}" type="pres">
      <dgm:prSet presAssocID="{9570FB04-907F-A344-8139-689CB61D60EB}" presName="sibTrans" presStyleLbl="sibTrans2D1" presStyleIdx="0" presStyleCnt="3"/>
      <dgm:spPr/>
    </dgm:pt>
    <dgm:pt modelId="{E36FF8D2-C4B1-F74B-997E-6B852B7C2474}" type="pres">
      <dgm:prSet presAssocID="{9570FB04-907F-A344-8139-689CB61D60EB}" presName="connectorText" presStyleLbl="sibTrans2D1" presStyleIdx="0" presStyleCnt="3"/>
      <dgm:spPr/>
    </dgm:pt>
    <dgm:pt modelId="{1645F94B-689D-B548-A300-5E9E03EFF786}" type="pres">
      <dgm:prSet presAssocID="{605326B9-5317-C84F-ACB5-FE75C937B5A4}" presName="node" presStyleLbl="node1" presStyleIdx="1" presStyleCnt="4">
        <dgm:presLayoutVars>
          <dgm:bulletEnabled val="1"/>
        </dgm:presLayoutVars>
      </dgm:prSet>
      <dgm:spPr/>
    </dgm:pt>
    <dgm:pt modelId="{2B0192F6-FE1F-884E-A09E-B717F0268391}" type="pres">
      <dgm:prSet presAssocID="{C220E492-0E59-E846-93A5-5C166E73C7EB}" presName="sibTrans" presStyleLbl="sibTrans2D1" presStyleIdx="1" presStyleCnt="3"/>
      <dgm:spPr/>
    </dgm:pt>
    <dgm:pt modelId="{06D78E68-2EE2-184F-BDC5-9261E99F1F56}" type="pres">
      <dgm:prSet presAssocID="{C220E492-0E59-E846-93A5-5C166E73C7EB}" presName="connectorText" presStyleLbl="sibTrans2D1" presStyleIdx="1" presStyleCnt="3"/>
      <dgm:spPr/>
    </dgm:pt>
    <dgm:pt modelId="{8B9693BC-07AE-8846-9600-6D8F2E9FF8DA}" type="pres">
      <dgm:prSet presAssocID="{FC2CA656-A68F-244A-A3C0-6259CE209529}" presName="node" presStyleLbl="node1" presStyleIdx="2" presStyleCnt="4">
        <dgm:presLayoutVars>
          <dgm:bulletEnabled val="1"/>
        </dgm:presLayoutVars>
      </dgm:prSet>
      <dgm:spPr/>
    </dgm:pt>
    <dgm:pt modelId="{B35BD296-A817-844F-BE81-46F648C01A99}" type="pres">
      <dgm:prSet presAssocID="{6701B51B-05A3-334A-A4E9-71A7789471EC}" presName="sibTrans" presStyleLbl="sibTrans2D1" presStyleIdx="2" presStyleCnt="3"/>
      <dgm:spPr/>
    </dgm:pt>
    <dgm:pt modelId="{3F47C440-2E18-E147-9412-1CBF05C76031}" type="pres">
      <dgm:prSet presAssocID="{6701B51B-05A3-334A-A4E9-71A7789471EC}" presName="connectorText" presStyleLbl="sibTrans2D1" presStyleIdx="2" presStyleCnt="3"/>
      <dgm:spPr/>
    </dgm:pt>
    <dgm:pt modelId="{071C1C91-3D21-CD4A-8419-602685F0F3B5}" type="pres">
      <dgm:prSet presAssocID="{A91B443C-4780-6048-88BB-DB21C07FC7AA}" presName="node" presStyleLbl="node1" presStyleIdx="3" presStyleCnt="4">
        <dgm:presLayoutVars>
          <dgm:bulletEnabled val="1"/>
        </dgm:presLayoutVars>
      </dgm:prSet>
      <dgm:spPr/>
    </dgm:pt>
  </dgm:ptLst>
  <dgm:cxnLst>
    <dgm:cxn modelId="{C44B640C-56F0-E94B-AAE6-51E74CDDE9B7}" type="presOf" srcId="{6701B51B-05A3-334A-A4E9-71A7789471EC}" destId="{3F47C440-2E18-E147-9412-1CBF05C76031}" srcOrd="1" destOrd="0" presId="urn:microsoft.com/office/officeart/2005/8/layout/process1"/>
    <dgm:cxn modelId="{BBF76F0F-0DF5-AC45-AF22-07CE043AB0D7}" type="presOf" srcId="{6701B51B-05A3-334A-A4E9-71A7789471EC}" destId="{B35BD296-A817-844F-BE81-46F648C01A99}" srcOrd="0" destOrd="0" presId="urn:microsoft.com/office/officeart/2005/8/layout/process1"/>
    <dgm:cxn modelId="{5C9A671F-EB8B-F049-BA56-30DDE9A243AC}" type="presOf" srcId="{605326B9-5317-C84F-ACB5-FE75C937B5A4}" destId="{1645F94B-689D-B548-A300-5E9E03EFF786}" srcOrd="0" destOrd="0" presId="urn:microsoft.com/office/officeart/2005/8/layout/process1"/>
    <dgm:cxn modelId="{6B278B49-AF20-1845-861F-394B3CFF286A}" type="presOf" srcId="{C220E492-0E59-E846-93A5-5C166E73C7EB}" destId="{06D78E68-2EE2-184F-BDC5-9261E99F1F56}" srcOrd="1" destOrd="0" presId="urn:microsoft.com/office/officeart/2005/8/layout/process1"/>
    <dgm:cxn modelId="{AAC2F774-16FD-7045-BB8E-51989169C222}" type="presOf" srcId="{A91B443C-4780-6048-88BB-DB21C07FC7AA}" destId="{071C1C91-3D21-CD4A-8419-602685F0F3B5}" srcOrd="0" destOrd="0" presId="urn:microsoft.com/office/officeart/2005/8/layout/process1"/>
    <dgm:cxn modelId="{7D636778-B86D-7849-AB1A-715C4795E317}" type="presOf" srcId="{C220E492-0E59-E846-93A5-5C166E73C7EB}" destId="{2B0192F6-FE1F-884E-A09E-B717F0268391}" srcOrd="0" destOrd="0" presId="urn:microsoft.com/office/officeart/2005/8/layout/process1"/>
    <dgm:cxn modelId="{0B28487D-B605-864F-BAEF-3E5D75CB99C5}" type="presOf" srcId="{D0C8BC6D-D47E-C446-8DC5-4B07C8B12BC1}" destId="{9A206C44-5C97-A147-BF6C-0D189496A951}" srcOrd="0" destOrd="0" presId="urn:microsoft.com/office/officeart/2005/8/layout/process1"/>
    <dgm:cxn modelId="{60200282-7491-384E-A8E7-86DC8CB7D776}" srcId="{D0C8BC6D-D47E-C446-8DC5-4B07C8B12BC1}" destId="{605326B9-5317-C84F-ACB5-FE75C937B5A4}" srcOrd="1" destOrd="0" parTransId="{C74BEDD4-2D8A-614D-9218-DDDD0DBC6A6A}" sibTransId="{C220E492-0E59-E846-93A5-5C166E73C7EB}"/>
    <dgm:cxn modelId="{8F983394-82C2-A043-84A1-761C53DC4AD2}" type="presOf" srcId="{9570FB04-907F-A344-8139-689CB61D60EB}" destId="{E36FF8D2-C4B1-F74B-997E-6B852B7C2474}" srcOrd="1" destOrd="0" presId="urn:microsoft.com/office/officeart/2005/8/layout/process1"/>
    <dgm:cxn modelId="{C70E8794-BDC7-2442-AF11-7499B7241F3D}" srcId="{D0C8BC6D-D47E-C446-8DC5-4B07C8B12BC1}" destId="{A91B443C-4780-6048-88BB-DB21C07FC7AA}" srcOrd="3" destOrd="0" parTransId="{2411BD49-B90F-1247-8A36-238588895481}" sibTransId="{FD85C2A0-8A1B-7B44-8940-27985E5763A4}"/>
    <dgm:cxn modelId="{2816E197-2F15-1048-BC06-BD2980B53B11}" srcId="{D0C8BC6D-D47E-C446-8DC5-4B07C8B12BC1}" destId="{FC2CA656-A68F-244A-A3C0-6259CE209529}" srcOrd="2" destOrd="0" parTransId="{78E71C05-87A2-2D4B-A89B-DEB9E40ECC7E}" sibTransId="{6701B51B-05A3-334A-A4E9-71A7789471EC}"/>
    <dgm:cxn modelId="{8132C2B6-579A-A243-AE6A-8957DF9D1123}" type="presOf" srcId="{ED3C39DE-A51E-E845-B801-1FEBA8F22E3D}" destId="{57F0DFC7-57A7-7846-8BC7-2B7D9007A0AD}" srcOrd="0" destOrd="0" presId="urn:microsoft.com/office/officeart/2005/8/layout/process1"/>
    <dgm:cxn modelId="{1CCA69D7-CD2F-E747-812E-2D9C58D33413}" type="presOf" srcId="{9570FB04-907F-A344-8139-689CB61D60EB}" destId="{C4128DF1-96B9-C349-9B2F-3B38FCFE7E3F}" srcOrd="0" destOrd="0" presId="urn:microsoft.com/office/officeart/2005/8/layout/process1"/>
    <dgm:cxn modelId="{77882DF1-D6C9-C147-9678-958BED3BF12B}" srcId="{D0C8BC6D-D47E-C446-8DC5-4B07C8B12BC1}" destId="{ED3C39DE-A51E-E845-B801-1FEBA8F22E3D}" srcOrd="0" destOrd="0" parTransId="{8D9A7D14-67DD-0E47-9345-611FEDF9E71F}" sibTransId="{9570FB04-907F-A344-8139-689CB61D60EB}"/>
    <dgm:cxn modelId="{4005DAF7-038F-964F-AED2-8018EEF42026}" type="presOf" srcId="{FC2CA656-A68F-244A-A3C0-6259CE209529}" destId="{8B9693BC-07AE-8846-9600-6D8F2E9FF8DA}" srcOrd="0" destOrd="0" presId="urn:microsoft.com/office/officeart/2005/8/layout/process1"/>
    <dgm:cxn modelId="{BD1344B0-A53B-FA42-BD12-50807BDEC327}" type="presParOf" srcId="{9A206C44-5C97-A147-BF6C-0D189496A951}" destId="{57F0DFC7-57A7-7846-8BC7-2B7D9007A0AD}" srcOrd="0" destOrd="0" presId="urn:microsoft.com/office/officeart/2005/8/layout/process1"/>
    <dgm:cxn modelId="{DC1B06EE-763A-9941-B809-6A16737E9536}" type="presParOf" srcId="{9A206C44-5C97-A147-BF6C-0D189496A951}" destId="{C4128DF1-96B9-C349-9B2F-3B38FCFE7E3F}" srcOrd="1" destOrd="0" presId="urn:microsoft.com/office/officeart/2005/8/layout/process1"/>
    <dgm:cxn modelId="{9214EE96-F6AC-C549-9387-A57A78EEF2B6}" type="presParOf" srcId="{C4128DF1-96B9-C349-9B2F-3B38FCFE7E3F}" destId="{E36FF8D2-C4B1-F74B-997E-6B852B7C2474}" srcOrd="0" destOrd="0" presId="urn:microsoft.com/office/officeart/2005/8/layout/process1"/>
    <dgm:cxn modelId="{ABFE0FB4-9FFD-0944-9B3D-1C974CE3786F}" type="presParOf" srcId="{9A206C44-5C97-A147-BF6C-0D189496A951}" destId="{1645F94B-689D-B548-A300-5E9E03EFF786}" srcOrd="2" destOrd="0" presId="urn:microsoft.com/office/officeart/2005/8/layout/process1"/>
    <dgm:cxn modelId="{EABFB7FB-8CF8-7A4D-95D4-BB9956908ADB}" type="presParOf" srcId="{9A206C44-5C97-A147-BF6C-0D189496A951}" destId="{2B0192F6-FE1F-884E-A09E-B717F0268391}" srcOrd="3" destOrd="0" presId="urn:microsoft.com/office/officeart/2005/8/layout/process1"/>
    <dgm:cxn modelId="{52A8ADF9-4D99-0646-A89D-7B645C0F7B96}" type="presParOf" srcId="{2B0192F6-FE1F-884E-A09E-B717F0268391}" destId="{06D78E68-2EE2-184F-BDC5-9261E99F1F56}" srcOrd="0" destOrd="0" presId="urn:microsoft.com/office/officeart/2005/8/layout/process1"/>
    <dgm:cxn modelId="{98F779D3-151A-D042-8E23-68807288A4EC}" type="presParOf" srcId="{9A206C44-5C97-A147-BF6C-0D189496A951}" destId="{8B9693BC-07AE-8846-9600-6D8F2E9FF8DA}" srcOrd="4" destOrd="0" presId="urn:microsoft.com/office/officeart/2005/8/layout/process1"/>
    <dgm:cxn modelId="{96817574-2B2F-4747-A10E-BAF1A9EE9C2B}" type="presParOf" srcId="{9A206C44-5C97-A147-BF6C-0D189496A951}" destId="{B35BD296-A817-844F-BE81-46F648C01A99}" srcOrd="5" destOrd="0" presId="urn:microsoft.com/office/officeart/2005/8/layout/process1"/>
    <dgm:cxn modelId="{6D48A83A-21F8-F14E-9EC4-0677376B7AC0}" type="presParOf" srcId="{B35BD296-A817-844F-BE81-46F648C01A99}" destId="{3F47C440-2E18-E147-9412-1CBF05C76031}" srcOrd="0" destOrd="0" presId="urn:microsoft.com/office/officeart/2005/8/layout/process1"/>
    <dgm:cxn modelId="{E241B0D5-AA61-304F-B3A6-69247766C96E}" type="presParOf" srcId="{9A206C44-5C97-A147-BF6C-0D189496A951}" destId="{071C1C91-3D21-CD4A-8419-602685F0F3B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C8BC6D-D47E-C446-8DC5-4B07C8B12B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a:solidFill>
          <a:srgbClr val="0070C0"/>
        </a:solidFill>
      </dgm:spPr>
      <dgm:t>
        <a:bodyPr/>
        <a:lstStyle/>
        <a:p>
          <a:r>
            <a:rPr lang="en-GB" dirty="0"/>
            <a:t>Entropy</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ED3C39DE-A51E-E845-B801-1FEBA8F22E3D}">
      <dgm:prSet phldrT="[Text]"/>
      <dgm:spPr>
        <a:solidFill>
          <a:srgbClr val="0070C0"/>
        </a:solidFill>
      </dgm:spPr>
      <dgm:t>
        <a:bodyPr/>
        <a:lstStyle/>
        <a:p>
          <a:r>
            <a:rPr lang="en-GB"/>
            <a:t>dFC</a:t>
          </a:r>
          <a:endParaRPr lang="en-GB" dirty="0"/>
        </a:p>
      </dgm:t>
    </dgm:pt>
    <dgm:pt modelId="{8D9A7D14-67DD-0E47-9345-611FEDF9E71F}" type="parTrans" cxnId="{77882DF1-D6C9-C147-9678-958BED3BF12B}">
      <dgm:prSet/>
      <dgm:spPr/>
      <dgm:t>
        <a:bodyPr/>
        <a:lstStyle/>
        <a:p>
          <a:endParaRPr lang="en-GB"/>
        </a:p>
      </dgm:t>
    </dgm:pt>
    <dgm:pt modelId="{9570FB04-907F-A344-8139-689CB61D60EB}" type="sibTrans" cxnId="{77882DF1-D6C9-C147-9678-958BED3BF12B}">
      <dgm:prSet/>
      <dgm:spPr/>
      <dgm:t>
        <a:bodyPr/>
        <a:lstStyle/>
        <a:p>
          <a:endParaRPr lang="en-GB"/>
        </a:p>
      </dgm:t>
    </dgm:pt>
    <dgm:pt modelId="{605326B9-5317-C84F-ACB5-FE75C937B5A4}">
      <dgm:prSet phldrT="[Text]"/>
      <dgm:spPr>
        <a:solidFill>
          <a:srgbClr val="0070C0"/>
        </a:solidFill>
      </dgm:spPr>
      <dgm:t>
        <a:bodyPr/>
        <a:lstStyle/>
        <a:p>
          <a:r>
            <a:rPr lang="en-GB" dirty="0"/>
            <a:t>LEICA</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A91B443C-4780-6048-88BB-DB21C07FC7AA}">
      <dgm:prSet/>
      <dgm:spPr>
        <a:solidFill>
          <a:srgbClr val="92D050"/>
        </a:solidFill>
      </dgm:spPr>
      <dgm:t>
        <a:bodyPr/>
        <a:lstStyle/>
        <a:p>
          <a:r>
            <a:rPr lang="en-GB" dirty="0"/>
            <a:t>Connectivity</a:t>
          </a:r>
        </a:p>
      </dgm:t>
    </dgm:pt>
    <dgm:pt modelId="{2411BD49-B90F-1247-8A36-238588895481}" type="parTrans" cxnId="{C70E8794-BDC7-2442-AF11-7499B7241F3D}">
      <dgm:prSet/>
      <dgm:spPr/>
      <dgm:t>
        <a:bodyPr/>
        <a:lstStyle/>
        <a:p>
          <a:endParaRPr lang="en-GB"/>
        </a:p>
      </dgm:t>
    </dgm:pt>
    <dgm:pt modelId="{FD85C2A0-8A1B-7B44-8940-27985E5763A4}" type="sibTrans" cxnId="{C70E8794-BDC7-2442-AF11-7499B7241F3D}">
      <dgm:prSet/>
      <dgm:spPr/>
      <dgm:t>
        <a:bodyPr/>
        <a:lstStyle/>
        <a:p>
          <a:endParaRPr lang="en-GB"/>
        </a:p>
      </dgm:t>
    </dgm:pt>
    <dgm:pt modelId="{9A206C44-5C97-A147-BF6C-0D189496A951}" type="pres">
      <dgm:prSet presAssocID="{D0C8BC6D-D47E-C446-8DC5-4B07C8B12BC1}" presName="Name0" presStyleCnt="0">
        <dgm:presLayoutVars>
          <dgm:dir/>
          <dgm:resizeHandles val="exact"/>
        </dgm:presLayoutVars>
      </dgm:prSet>
      <dgm:spPr/>
    </dgm:pt>
    <dgm:pt modelId="{57F0DFC7-57A7-7846-8BC7-2B7D9007A0AD}" type="pres">
      <dgm:prSet presAssocID="{ED3C39DE-A51E-E845-B801-1FEBA8F22E3D}" presName="node" presStyleLbl="node1" presStyleIdx="0" presStyleCnt="4">
        <dgm:presLayoutVars>
          <dgm:bulletEnabled val="1"/>
        </dgm:presLayoutVars>
      </dgm:prSet>
      <dgm:spPr/>
    </dgm:pt>
    <dgm:pt modelId="{C4128DF1-96B9-C349-9B2F-3B38FCFE7E3F}" type="pres">
      <dgm:prSet presAssocID="{9570FB04-907F-A344-8139-689CB61D60EB}" presName="sibTrans" presStyleLbl="sibTrans2D1" presStyleIdx="0" presStyleCnt="3"/>
      <dgm:spPr/>
    </dgm:pt>
    <dgm:pt modelId="{E36FF8D2-C4B1-F74B-997E-6B852B7C2474}" type="pres">
      <dgm:prSet presAssocID="{9570FB04-907F-A344-8139-689CB61D60EB}" presName="connectorText" presStyleLbl="sibTrans2D1" presStyleIdx="0" presStyleCnt="3"/>
      <dgm:spPr/>
    </dgm:pt>
    <dgm:pt modelId="{1645F94B-689D-B548-A300-5E9E03EFF786}" type="pres">
      <dgm:prSet presAssocID="{605326B9-5317-C84F-ACB5-FE75C937B5A4}" presName="node" presStyleLbl="node1" presStyleIdx="1" presStyleCnt="4">
        <dgm:presLayoutVars>
          <dgm:bulletEnabled val="1"/>
        </dgm:presLayoutVars>
      </dgm:prSet>
      <dgm:spPr/>
    </dgm:pt>
    <dgm:pt modelId="{2B0192F6-FE1F-884E-A09E-B717F0268391}" type="pres">
      <dgm:prSet presAssocID="{C220E492-0E59-E846-93A5-5C166E73C7EB}" presName="sibTrans" presStyleLbl="sibTrans2D1" presStyleIdx="1" presStyleCnt="3"/>
      <dgm:spPr/>
    </dgm:pt>
    <dgm:pt modelId="{06D78E68-2EE2-184F-BDC5-9261E99F1F56}" type="pres">
      <dgm:prSet presAssocID="{C220E492-0E59-E846-93A5-5C166E73C7EB}" presName="connectorText" presStyleLbl="sibTrans2D1" presStyleIdx="1" presStyleCnt="3"/>
      <dgm:spPr/>
    </dgm:pt>
    <dgm:pt modelId="{8B9693BC-07AE-8846-9600-6D8F2E9FF8DA}" type="pres">
      <dgm:prSet presAssocID="{FC2CA656-A68F-244A-A3C0-6259CE209529}" presName="node" presStyleLbl="node1" presStyleIdx="2" presStyleCnt="4">
        <dgm:presLayoutVars>
          <dgm:bulletEnabled val="1"/>
        </dgm:presLayoutVars>
      </dgm:prSet>
      <dgm:spPr/>
    </dgm:pt>
    <dgm:pt modelId="{B35BD296-A817-844F-BE81-46F648C01A99}" type="pres">
      <dgm:prSet presAssocID="{6701B51B-05A3-334A-A4E9-71A7789471EC}" presName="sibTrans" presStyleLbl="sibTrans2D1" presStyleIdx="2" presStyleCnt="3"/>
      <dgm:spPr/>
    </dgm:pt>
    <dgm:pt modelId="{3F47C440-2E18-E147-9412-1CBF05C76031}" type="pres">
      <dgm:prSet presAssocID="{6701B51B-05A3-334A-A4E9-71A7789471EC}" presName="connectorText" presStyleLbl="sibTrans2D1" presStyleIdx="2" presStyleCnt="3"/>
      <dgm:spPr/>
    </dgm:pt>
    <dgm:pt modelId="{071C1C91-3D21-CD4A-8419-602685F0F3B5}" type="pres">
      <dgm:prSet presAssocID="{A91B443C-4780-6048-88BB-DB21C07FC7AA}" presName="node" presStyleLbl="node1" presStyleIdx="3" presStyleCnt="4">
        <dgm:presLayoutVars>
          <dgm:bulletEnabled val="1"/>
        </dgm:presLayoutVars>
      </dgm:prSet>
      <dgm:spPr/>
    </dgm:pt>
  </dgm:ptLst>
  <dgm:cxnLst>
    <dgm:cxn modelId="{C44B640C-56F0-E94B-AAE6-51E74CDDE9B7}" type="presOf" srcId="{6701B51B-05A3-334A-A4E9-71A7789471EC}" destId="{3F47C440-2E18-E147-9412-1CBF05C76031}" srcOrd="1" destOrd="0" presId="urn:microsoft.com/office/officeart/2005/8/layout/process1"/>
    <dgm:cxn modelId="{BBF76F0F-0DF5-AC45-AF22-07CE043AB0D7}" type="presOf" srcId="{6701B51B-05A3-334A-A4E9-71A7789471EC}" destId="{B35BD296-A817-844F-BE81-46F648C01A99}" srcOrd="0" destOrd="0" presId="urn:microsoft.com/office/officeart/2005/8/layout/process1"/>
    <dgm:cxn modelId="{5C9A671F-EB8B-F049-BA56-30DDE9A243AC}" type="presOf" srcId="{605326B9-5317-C84F-ACB5-FE75C937B5A4}" destId="{1645F94B-689D-B548-A300-5E9E03EFF786}" srcOrd="0" destOrd="0" presId="urn:microsoft.com/office/officeart/2005/8/layout/process1"/>
    <dgm:cxn modelId="{6B278B49-AF20-1845-861F-394B3CFF286A}" type="presOf" srcId="{C220E492-0E59-E846-93A5-5C166E73C7EB}" destId="{06D78E68-2EE2-184F-BDC5-9261E99F1F56}" srcOrd="1" destOrd="0" presId="urn:microsoft.com/office/officeart/2005/8/layout/process1"/>
    <dgm:cxn modelId="{AAC2F774-16FD-7045-BB8E-51989169C222}" type="presOf" srcId="{A91B443C-4780-6048-88BB-DB21C07FC7AA}" destId="{071C1C91-3D21-CD4A-8419-602685F0F3B5}" srcOrd="0" destOrd="0" presId="urn:microsoft.com/office/officeart/2005/8/layout/process1"/>
    <dgm:cxn modelId="{7D636778-B86D-7849-AB1A-715C4795E317}" type="presOf" srcId="{C220E492-0E59-E846-93A5-5C166E73C7EB}" destId="{2B0192F6-FE1F-884E-A09E-B717F0268391}" srcOrd="0" destOrd="0" presId="urn:microsoft.com/office/officeart/2005/8/layout/process1"/>
    <dgm:cxn modelId="{0B28487D-B605-864F-BAEF-3E5D75CB99C5}" type="presOf" srcId="{D0C8BC6D-D47E-C446-8DC5-4B07C8B12BC1}" destId="{9A206C44-5C97-A147-BF6C-0D189496A951}" srcOrd="0" destOrd="0" presId="urn:microsoft.com/office/officeart/2005/8/layout/process1"/>
    <dgm:cxn modelId="{60200282-7491-384E-A8E7-86DC8CB7D776}" srcId="{D0C8BC6D-D47E-C446-8DC5-4B07C8B12BC1}" destId="{605326B9-5317-C84F-ACB5-FE75C937B5A4}" srcOrd="1" destOrd="0" parTransId="{C74BEDD4-2D8A-614D-9218-DDDD0DBC6A6A}" sibTransId="{C220E492-0E59-E846-93A5-5C166E73C7EB}"/>
    <dgm:cxn modelId="{8F983394-82C2-A043-84A1-761C53DC4AD2}" type="presOf" srcId="{9570FB04-907F-A344-8139-689CB61D60EB}" destId="{E36FF8D2-C4B1-F74B-997E-6B852B7C2474}" srcOrd="1" destOrd="0" presId="urn:microsoft.com/office/officeart/2005/8/layout/process1"/>
    <dgm:cxn modelId="{C70E8794-BDC7-2442-AF11-7499B7241F3D}" srcId="{D0C8BC6D-D47E-C446-8DC5-4B07C8B12BC1}" destId="{A91B443C-4780-6048-88BB-DB21C07FC7AA}" srcOrd="3" destOrd="0" parTransId="{2411BD49-B90F-1247-8A36-238588895481}" sibTransId="{FD85C2A0-8A1B-7B44-8940-27985E5763A4}"/>
    <dgm:cxn modelId="{2816E197-2F15-1048-BC06-BD2980B53B11}" srcId="{D0C8BC6D-D47E-C446-8DC5-4B07C8B12BC1}" destId="{FC2CA656-A68F-244A-A3C0-6259CE209529}" srcOrd="2" destOrd="0" parTransId="{78E71C05-87A2-2D4B-A89B-DEB9E40ECC7E}" sibTransId="{6701B51B-05A3-334A-A4E9-71A7789471EC}"/>
    <dgm:cxn modelId="{8132C2B6-579A-A243-AE6A-8957DF9D1123}" type="presOf" srcId="{ED3C39DE-A51E-E845-B801-1FEBA8F22E3D}" destId="{57F0DFC7-57A7-7846-8BC7-2B7D9007A0AD}" srcOrd="0" destOrd="0" presId="urn:microsoft.com/office/officeart/2005/8/layout/process1"/>
    <dgm:cxn modelId="{1CCA69D7-CD2F-E747-812E-2D9C58D33413}" type="presOf" srcId="{9570FB04-907F-A344-8139-689CB61D60EB}" destId="{C4128DF1-96B9-C349-9B2F-3B38FCFE7E3F}" srcOrd="0" destOrd="0" presId="urn:microsoft.com/office/officeart/2005/8/layout/process1"/>
    <dgm:cxn modelId="{77882DF1-D6C9-C147-9678-958BED3BF12B}" srcId="{D0C8BC6D-D47E-C446-8DC5-4B07C8B12BC1}" destId="{ED3C39DE-A51E-E845-B801-1FEBA8F22E3D}" srcOrd="0" destOrd="0" parTransId="{8D9A7D14-67DD-0E47-9345-611FEDF9E71F}" sibTransId="{9570FB04-907F-A344-8139-689CB61D60EB}"/>
    <dgm:cxn modelId="{4005DAF7-038F-964F-AED2-8018EEF42026}" type="presOf" srcId="{FC2CA656-A68F-244A-A3C0-6259CE209529}" destId="{8B9693BC-07AE-8846-9600-6D8F2E9FF8DA}" srcOrd="0" destOrd="0" presId="urn:microsoft.com/office/officeart/2005/8/layout/process1"/>
    <dgm:cxn modelId="{BD1344B0-A53B-FA42-BD12-50807BDEC327}" type="presParOf" srcId="{9A206C44-5C97-A147-BF6C-0D189496A951}" destId="{57F0DFC7-57A7-7846-8BC7-2B7D9007A0AD}" srcOrd="0" destOrd="0" presId="urn:microsoft.com/office/officeart/2005/8/layout/process1"/>
    <dgm:cxn modelId="{DC1B06EE-763A-9941-B809-6A16737E9536}" type="presParOf" srcId="{9A206C44-5C97-A147-BF6C-0D189496A951}" destId="{C4128DF1-96B9-C349-9B2F-3B38FCFE7E3F}" srcOrd="1" destOrd="0" presId="urn:microsoft.com/office/officeart/2005/8/layout/process1"/>
    <dgm:cxn modelId="{9214EE96-F6AC-C549-9387-A57A78EEF2B6}" type="presParOf" srcId="{C4128DF1-96B9-C349-9B2F-3B38FCFE7E3F}" destId="{E36FF8D2-C4B1-F74B-997E-6B852B7C2474}" srcOrd="0" destOrd="0" presId="urn:microsoft.com/office/officeart/2005/8/layout/process1"/>
    <dgm:cxn modelId="{ABFE0FB4-9FFD-0944-9B3D-1C974CE3786F}" type="presParOf" srcId="{9A206C44-5C97-A147-BF6C-0D189496A951}" destId="{1645F94B-689D-B548-A300-5E9E03EFF786}" srcOrd="2" destOrd="0" presId="urn:microsoft.com/office/officeart/2005/8/layout/process1"/>
    <dgm:cxn modelId="{EABFB7FB-8CF8-7A4D-95D4-BB9956908ADB}" type="presParOf" srcId="{9A206C44-5C97-A147-BF6C-0D189496A951}" destId="{2B0192F6-FE1F-884E-A09E-B717F0268391}" srcOrd="3" destOrd="0" presId="urn:microsoft.com/office/officeart/2005/8/layout/process1"/>
    <dgm:cxn modelId="{52A8ADF9-4D99-0646-A89D-7B645C0F7B96}" type="presParOf" srcId="{2B0192F6-FE1F-884E-A09E-B717F0268391}" destId="{06D78E68-2EE2-184F-BDC5-9261E99F1F56}" srcOrd="0" destOrd="0" presId="urn:microsoft.com/office/officeart/2005/8/layout/process1"/>
    <dgm:cxn modelId="{98F779D3-151A-D042-8E23-68807288A4EC}" type="presParOf" srcId="{9A206C44-5C97-A147-BF6C-0D189496A951}" destId="{8B9693BC-07AE-8846-9600-6D8F2E9FF8DA}" srcOrd="4" destOrd="0" presId="urn:microsoft.com/office/officeart/2005/8/layout/process1"/>
    <dgm:cxn modelId="{96817574-2B2F-4747-A10E-BAF1A9EE9C2B}" type="presParOf" srcId="{9A206C44-5C97-A147-BF6C-0D189496A951}" destId="{B35BD296-A817-844F-BE81-46F648C01A99}" srcOrd="5" destOrd="0" presId="urn:microsoft.com/office/officeart/2005/8/layout/process1"/>
    <dgm:cxn modelId="{6D48A83A-21F8-F14E-9EC4-0677376B7AC0}" type="presParOf" srcId="{B35BD296-A817-844F-BE81-46F648C01A99}" destId="{3F47C440-2E18-E147-9412-1CBF05C76031}" srcOrd="0" destOrd="0" presId="urn:microsoft.com/office/officeart/2005/8/layout/process1"/>
    <dgm:cxn modelId="{E241B0D5-AA61-304F-B3A6-69247766C96E}" type="presParOf" srcId="{9A206C44-5C97-A147-BF6C-0D189496A951}" destId="{071C1C91-3D21-CD4A-8419-602685F0F3B5}"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0DFC7-57A7-7846-8BC7-2B7D9007A0AD}">
      <dsp:nvSpPr>
        <dsp:cNvPr id="0" name=""/>
        <dsp:cNvSpPr/>
      </dsp:nvSpPr>
      <dsp:spPr>
        <a:xfrm>
          <a:off x="5221"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dFC</a:t>
          </a:r>
          <a:endParaRPr lang="en-GB" sz="3000" kern="1200" dirty="0"/>
        </a:p>
      </dsp:txBody>
      <dsp:txXfrm>
        <a:off x="45343" y="375703"/>
        <a:ext cx="2202844" cy="1289609"/>
      </dsp:txXfrm>
    </dsp:sp>
    <dsp:sp modelId="{C4128DF1-96B9-C349-9B2F-3B38FCFE7E3F}">
      <dsp:nvSpPr>
        <dsp:cNvPr id="0" name=""/>
        <dsp:cNvSpPr/>
      </dsp:nvSpPr>
      <dsp:spPr>
        <a:xfrm>
          <a:off x="2516618"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16618" y="850646"/>
        <a:ext cx="338810" cy="339723"/>
      </dsp:txXfrm>
    </dsp:sp>
    <dsp:sp modelId="{1645F94B-689D-B548-A300-5E9E03EFF786}">
      <dsp:nvSpPr>
        <dsp:cNvPr id="0" name=""/>
        <dsp:cNvSpPr/>
      </dsp:nvSpPr>
      <dsp:spPr>
        <a:xfrm>
          <a:off x="3201545"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LEICA</a:t>
          </a:r>
        </a:p>
      </dsp:txBody>
      <dsp:txXfrm>
        <a:off x="3241667" y="375703"/>
        <a:ext cx="2202844" cy="1289609"/>
      </dsp:txXfrm>
    </dsp:sp>
    <dsp:sp modelId="{2B0192F6-FE1F-884E-A09E-B717F0268391}">
      <dsp:nvSpPr>
        <dsp:cNvPr id="0" name=""/>
        <dsp:cNvSpPr/>
      </dsp:nvSpPr>
      <dsp:spPr>
        <a:xfrm>
          <a:off x="5712942"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712942" y="850646"/>
        <a:ext cx="338810" cy="339723"/>
      </dsp:txXfrm>
    </dsp:sp>
    <dsp:sp modelId="{8B9693BC-07AE-8846-9600-6D8F2E9FF8DA}">
      <dsp:nvSpPr>
        <dsp:cNvPr id="0" name=""/>
        <dsp:cNvSpPr/>
      </dsp:nvSpPr>
      <dsp:spPr>
        <a:xfrm>
          <a:off x="6397869"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Entropy</a:t>
          </a:r>
        </a:p>
      </dsp:txBody>
      <dsp:txXfrm>
        <a:off x="6437991" y="375703"/>
        <a:ext cx="2202844" cy="1289609"/>
      </dsp:txXfrm>
    </dsp:sp>
    <dsp:sp modelId="{B35BD296-A817-844F-BE81-46F648C01A99}">
      <dsp:nvSpPr>
        <dsp:cNvPr id="0" name=""/>
        <dsp:cNvSpPr/>
      </dsp:nvSpPr>
      <dsp:spPr>
        <a:xfrm>
          <a:off x="8909266"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8909266" y="850646"/>
        <a:ext cx="338810" cy="339723"/>
      </dsp:txXfrm>
    </dsp:sp>
    <dsp:sp modelId="{071C1C91-3D21-CD4A-8419-602685F0F3B5}">
      <dsp:nvSpPr>
        <dsp:cNvPr id="0" name=""/>
        <dsp:cNvSpPr/>
      </dsp:nvSpPr>
      <dsp:spPr>
        <a:xfrm>
          <a:off x="9594192"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Connectivity</a:t>
          </a:r>
        </a:p>
      </dsp:txBody>
      <dsp:txXfrm>
        <a:off x="9634314" y="375703"/>
        <a:ext cx="2202844" cy="1289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0DFC7-57A7-7846-8BC7-2B7D9007A0AD}">
      <dsp:nvSpPr>
        <dsp:cNvPr id="0" name=""/>
        <dsp:cNvSpPr/>
      </dsp:nvSpPr>
      <dsp:spPr>
        <a:xfrm>
          <a:off x="5221" y="335581"/>
          <a:ext cx="2283088" cy="136985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dFC</a:t>
          </a:r>
          <a:endParaRPr lang="en-GB" sz="3000" kern="1200" dirty="0"/>
        </a:p>
      </dsp:txBody>
      <dsp:txXfrm>
        <a:off x="45343" y="375703"/>
        <a:ext cx="2202844" cy="1289609"/>
      </dsp:txXfrm>
    </dsp:sp>
    <dsp:sp modelId="{C4128DF1-96B9-C349-9B2F-3B38FCFE7E3F}">
      <dsp:nvSpPr>
        <dsp:cNvPr id="0" name=""/>
        <dsp:cNvSpPr/>
      </dsp:nvSpPr>
      <dsp:spPr>
        <a:xfrm>
          <a:off x="2516618"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16618" y="850646"/>
        <a:ext cx="338810" cy="339723"/>
      </dsp:txXfrm>
    </dsp:sp>
    <dsp:sp modelId="{1645F94B-689D-B548-A300-5E9E03EFF786}">
      <dsp:nvSpPr>
        <dsp:cNvPr id="0" name=""/>
        <dsp:cNvSpPr/>
      </dsp:nvSpPr>
      <dsp:spPr>
        <a:xfrm>
          <a:off x="3201545"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LEICA</a:t>
          </a:r>
        </a:p>
      </dsp:txBody>
      <dsp:txXfrm>
        <a:off x="3241667" y="375703"/>
        <a:ext cx="2202844" cy="1289609"/>
      </dsp:txXfrm>
    </dsp:sp>
    <dsp:sp modelId="{2B0192F6-FE1F-884E-A09E-B717F0268391}">
      <dsp:nvSpPr>
        <dsp:cNvPr id="0" name=""/>
        <dsp:cNvSpPr/>
      </dsp:nvSpPr>
      <dsp:spPr>
        <a:xfrm>
          <a:off x="5712942"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712942" y="850646"/>
        <a:ext cx="338810" cy="339723"/>
      </dsp:txXfrm>
    </dsp:sp>
    <dsp:sp modelId="{8B9693BC-07AE-8846-9600-6D8F2E9FF8DA}">
      <dsp:nvSpPr>
        <dsp:cNvPr id="0" name=""/>
        <dsp:cNvSpPr/>
      </dsp:nvSpPr>
      <dsp:spPr>
        <a:xfrm>
          <a:off x="6397869"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Entropy</a:t>
          </a:r>
        </a:p>
      </dsp:txBody>
      <dsp:txXfrm>
        <a:off x="6437991" y="375703"/>
        <a:ext cx="2202844" cy="1289609"/>
      </dsp:txXfrm>
    </dsp:sp>
    <dsp:sp modelId="{B35BD296-A817-844F-BE81-46F648C01A99}">
      <dsp:nvSpPr>
        <dsp:cNvPr id="0" name=""/>
        <dsp:cNvSpPr/>
      </dsp:nvSpPr>
      <dsp:spPr>
        <a:xfrm>
          <a:off x="8909266"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8909266" y="850646"/>
        <a:ext cx="338810" cy="339723"/>
      </dsp:txXfrm>
    </dsp:sp>
    <dsp:sp modelId="{071C1C91-3D21-CD4A-8419-602685F0F3B5}">
      <dsp:nvSpPr>
        <dsp:cNvPr id="0" name=""/>
        <dsp:cNvSpPr/>
      </dsp:nvSpPr>
      <dsp:spPr>
        <a:xfrm>
          <a:off x="9594192"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Connectivity</a:t>
          </a:r>
        </a:p>
      </dsp:txBody>
      <dsp:txXfrm>
        <a:off x="9634314" y="375703"/>
        <a:ext cx="2202844" cy="12896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0DFC7-57A7-7846-8BC7-2B7D9007A0AD}">
      <dsp:nvSpPr>
        <dsp:cNvPr id="0" name=""/>
        <dsp:cNvSpPr/>
      </dsp:nvSpPr>
      <dsp:spPr>
        <a:xfrm>
          <a:off x="5221"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dFC</a:t>
          </a:r>
          <a:endParaRPr lang="en-GB" sz="3000" kern="1200" dirty="0"/>
        </a:p>
      </dsp:txBody>
      <dsp:txXfrm>
        <a:off x="45343" y="375703"/>
        <a:ext cx="2202844" cy="1289609"/>
      </dsp:txXfrm>
    </dsp:sp>
    <dsp:sp modelId="{C4128DF1-96B9-C349-9B2F-3B38FCFE7E3F}">
      <dsp:nvSpPr>
        <dsp:cNvPr id="0" name=""/>
        <dsp:cNvSpPr/>
      </dsp:nvSpPr>
      <dsp:spPr>
        <a:xfrm>
          <a:off x="2516618"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16618" y="850646"/>
        <a:ext cx="338810" cy="339723"/>
      </dsp:txXfrm>
    </dsp:sp>
    <dsp:sp modelId="{1645F94B-689D-B548-A300-5E9E03EFF786}">
      <dsp:nvSpPr>
        <dsp:cNvPr id="0" name=""/>
        <dsp:cNvSpPr/>
      </dsp:nvSpPr>
      <dsp:spPr>
        <a:xfrm>
          <a:off x="3201545" y="335581"/>
          <a:ext cx="2283088" cy="136985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LEICA</a:t>
          </a:r>
        </a:p>
      </dsp:txBody>
      <dsp:txXfrm>
        <a:off x="3241667" y="375703"/>
        <a:ext cx="2202844" cy="1289609"/>
      </dsp:txXfrm>
    </dsp:sp>
    <dsp:sp modelId="{2B0192F6-FE1F-884E-A09E-B717F0268391}">
      <dsp:nvSpPr>
        <dsp:cNvPr id="0" name=""/>
        <dsp:cNvSpPr/>
      </dsp:nvSpPr>
      <dsp:spPr>
        <a:xfrm>
          <a:off x="5712942"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712942" y="850646"/>
        <a:ext cx="338810" cy="339723"/>
      </dsp:txXfrm>
    </dsp:sp>
    <dsp:sp modelId="{8B9693BC-07AE-8846-9600-6D8F2E9FF8DA}">
      <dsp:nvSpPr>
        <dsp:cNvPr id="0" name=""/>
        <dsp:cNvSpPr/>
      </dsp:nvSpPr>
      <dsp:spPr>
        <a:xfrm>
          <a:off x="6397869"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Entropy</a:t>
          </a:r>
        </a:p>
      </dsp:txBody>
      <dsp:txXfrm>
        <a:off x="6437991" y="375703"/>
        <a:ext cx="2202844" cy="1289609"/>
      </dsp:txXfrm>
    </dsp:sp>
    <dsp:sp modelId="{B35BD296-A817-844F-BE81-46F648C01A99}">
      <dsp:nvSpPr>
        <dsp:cNvPr id="0" name=""/>
        <dsp:cNvSpPr/>
      </dsp:nvSpPr>
      <dsp:spPr>
        <a:xfrm>
          <a:off x="8909266"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8909266" y="850646"/>
        <a:ext cx="338810" cy="339723"/>
      </dsp:txXfrm>
    </dsp:sp>
    <dsp:sp modelId="{071C1C91-3D21-CD4A-8419-602685F0F3B5}">
      <dsp:nvSpPr>
        <dsp:cNvPr id="0" name=""/>
        <dsp:cNvSpPr/>
      </dsp:nvSpPr>
      <dsp:spPr>
        <a:xfrm>
          <a:off x="9594192"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Connectivity</a:t>
          </a:r>
        </a:p>
      </dsp:txBody>
      <dsp:txXfrm>
        <a:off x="9634314" y="375703"/>
        <a:ext cx="2202844" cy="1289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0DFC7-57A7-7846-8BC7-2B7D9007A0AD}">
      <dsp:nvSpPr>
        <dsp:cNvPr id="0" name=""/>
        <dsp:cNvSpPr/>
      </dsp:nvSpPr>
      <dsp:spPr>
        <a:xfrm>
          <a:off x="5221"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dFC</a:t>
          </a:r>
          <a:endParaRPr lang="en-GB" sz="3000" kern="1200" dirty="0"/>
        </a:p>
      </dsp:txBody>
      <dsp:txXfrm>
        <a:off x="45343" y="375703"/>
        <a:ext cx="2202844" cy="1289609"/>
      </dsp:txXfrm>
    </dsp:sp>
    <dsp:sp modelId="{C4128DF1-96B9-C349-9B2F-3B38FCFE7E3F}">
      <dsp:nvSpPr>
        <dsp:cNvPr id="0" name=""/>
        <dsp:cNvSpPr/>
      </dsp:nvSpPr>
      <dsp:spPr>
        <a:xfrm>
          <a:off x="2516618"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16618" y="850646"/>
        <a:ext cx="338810" cy="339723"/>
      </dsp:txXfrm>
    </dsp:sp>
    <dsp:sp modelId="{1645F94B-689D-B548-A300-5E9E03EFF786}">
      <dsp:nvSpPr>
        <dsp:cNvPr id="0" name=""/>
        <dsp:cNvSpPr/>
      </dsp:nvSpPr>
      <dsp:spPr>
        <a:xfrm>
          <a:off x="3201545" y="335581"/>
          <a:ext cx="2283088" cy="136985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LEICA</a:t>
          </a:r>
        </a:p>
      </dsp:txBody>
      <dsp:txXfrm>
        <a:off x="3241667" y="375703"/>
        <a:ext cx="2202844" cy="1289609"/>
      </dsp:txXfrm>
    </dsp:sp>
    <dsp:sp modelId="{2B0192F6-FE1F-884E-A09E-B717F0268391}">
      <dsp:nvSpPr>
        <dsp:cNvPr id="0" name=""/>
        <dsp:cNvSpPr/>
      </dsp:nvSpPr>
      <dsp:spPr>
        <a:xfrm>
          <a:off x="5712942"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712942" y="850646"/>
        <a:ext cx="338810" cy="339723"/>
      </dsp:txXfrm>
    </dsp:sp>
    <dsp:sp modelId="{8B9693BC-07AE-8846-9600-6D8F2E9FF8DA}">
      <dsp:nvSpPr>
        <dsp:cNvPr id="0" name=""/>
        <dsp:cNvSpPr/>
      </dsp:nvSpPr>
      <dsp:spPr>
        <a:xfrm>
          <a:off x="6397869"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Entropy</a:t>
          </a:r>
        </a:p>
      </dsp:txBody>
      <dsp:txXfrm>
        <a:off x="6437991" y="375703"/>
        <a:ext cx="2202844" cy="1289609"/>
      </dsp:txXfrm>
    </dsp:sp>
    <dsp:sp modelId="{B35BD296-A817-844F-BE81-46F648C01A99}">
      <dsp:nvSpPr>
        <dsp:cNvPr id="0" name=""/>
        <dsp:cNvSpPr/>
      </dsp:nvSpPr>
      <dsp:spPr>
        <a:xfrm>
          <a:off x="8909266"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8909266" y="850646"/>
        <a:ext cx="338810" cy="339723"/>
      </dsp:txXfrm>
    </dsp:sp>
    <dsp:sp modelId="{071C1C91-3D21-CD4A-8419-602685F0F3B5}">
      <dsp:nvSpPr>
        <dsp:cNvPr id="0" name=""/>
        <dsp:cNvSpPr/>
      </dsp:nvSpPr>
      <dsp:spPr>
        <a:xfrm>
          <a:off x="9594192"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Connectivity</a:t>
          </a:r>
        </a:p>
      </dsp:txBody>
      <dsp:txXfrm>
        <a:off x="9634314" y="375703"/>
        <a:ext cx="2202844" cy="12896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0DFC7-57A7-7846-8BC7-2B7D9007A0AD}">
      <dsp:nvSpPr>
        <dsp:cNvPr id="0" name=""/>
        <dsp:cNvSpPr/>
      </dsp:nvSpPr>
      <dsp:spPr>
        <a:xfrm>
          <a:off x="5221"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dFC</a:t>
          </a:r>
          <a:endParaRPr lang="en-GB" sz="3000" kern="1200" dirty="0"/>
        </a:p>
      </dsp:txBody>
      <dsp:txXfrm>
        <a:off x="45343" y="375703"/>
        <a:ext cx="2202844" cy="1289609"/>
      </dsp:txXfrm>
    </dsp:sp>
    <dsp:sp modelId="{C4128DF1-96B9-C349-9B2F-3B38FCFE7E3F}">
      <dsp:nvSpPr>
        <dsp:cNvPr id="0" name=""/>
        <dsp:cNvSpPr/>
      </dsp:nvSpPr>
      <dsp:spPr>
        <a:xfrm>
          <a:off x="2516618"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16618" y="850646"/>
        <a:ext cx="338810" cy="339723"/>
      </dsp:txXfrm>
    </dsp:sp>
    <dsp:sp modelId="{1645F94B-689D-B548-A300-5E9E03EFF786}">
      <dsp:nvSpPr>
        <dsp:cNvPr id="0" name=""/>
        <dsp:cNvSpPr/>
      </dsp:nvSpPr>
      <dsp:spPr>
        <a:xfrm>
          <a:off x="3201545" y="335581"/>
          <a:ext cx="2283088" cy="136985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LEICA</a:t>
          </a:r>
        </a:p>
      </dsp:txBody>
      <dsp:txXfrm>
        <a:off x="3241667" y="375703"/>
        <a:ext cx="2202844" cy="1289609"/>
      </dsp:txXfrm>
    </dsp:sp>
    <dsp:sp modelId="{2B0192F6-FE1F-884E-A09E-B717F0268391}">
      <dsp:nvSpPr>
        <dsp:cNvPr id="0" name=""/>
        <dsp:cNvSpPr/>
      </dsp:nvSpPr>
      <dsp:spPr>
        <a:xfrm>
          <a:off x="5712942"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712942" y="850646"/>
        <a:ext cx="338810" cy="339723"/>
      </dsp:txXfrm>
    </dsp:sp>
    <dsp:sp modelId="{8B9693BC-07AE-8846-9600-6D8F2E9FF8DA}">
      <dsp:nvSpPr>
        <dsp:cNvPr id="0" name=""/>
        <dsp:cNvSpPr/>
      </dsp:nvSpPr>
      <dsp:spPr>
        <a:xfrm>
          <a:off x="6397869"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Entropy</a:t>
          </a:r>
        </a:p>
      </dsp:txBody>
      <dsp:txXfrm>
        <a:off x="6437991" y="375703"/>
        <a:ext cx="2202844" cy="1289609"/>
      </dsp:txXfrm>
    </dsp:sp>
    <dsp:sp modelId="{B35BD296-A817-844F-BE81-46F648C01A99}">
      <dsp:nvSpPr>
        <dsp:cNvPr id="0" name=""/>
        <dsp:cNvSpPr/>
      </dsp:nvSpPr>
      <dsp:spPr>
        <a:xfrm>
          <a:off x="8909266"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8909266" y="850646"/>
        <a:ext cx="338810" cy="339723"/>
      </dsp:txXfrm>
    </dsp:sp>
    <dsp:sp modelId="{071C1C91-3D21-CD4A-8419-602685F0F3B5}">
      <dsp:nvSpPr>
        <dsp:cNvPr id="0" name=""/>
        <dsp:cNvSpPr/>
      </dsp:nvSpPr>
      <dsp:spPr>
        <a:xfrm>
          <a:off x="9594192" y="335581"/>
          <a:ext cx="2283088" cy="13698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Connectivity</a:t>
          </a:r>
        </a:p>
      </dsp:txBody>
      <dsp:txXfrm>
        <a:off x="9634314" y="375703"/>
        <a:ext cx="2202844" cy="12896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0DFC7-57A7-7846-8BC7-2B7D9007A0AD}">
      <dsp:nvSpPr>
        <dsp:cNvPr id="0" name=""/>
        <dsp:cNvSpPr/>
      </dsp:nvSpPr>
      <dsp:spPr>
        <a:xfrm>
          <a:off x="5221" y="335581"/>
          <a:ext cx="2283088" cy="136985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dFC</a:t>
          </a:r>
          <a:endParaRPr lang="en-GB" sz="3000" kern="1200" dirty="0"/>
        </a:p>
      </dsp:txBody>
      <dsp:txXfrm>
        <a:off x="45343" y="375703"/>
        <a:ext cx="2202844" cy="1289609"/>
      </dsp:txXfrm>
    </dsp:sp>
    <dsp:sp modelId="{C4128DF1-96B9-C349-9B2F-3B38FCFE7E3F}">
      <dsp:nvSpPr>
        <dsp:cNvPr id="0" name=""/>
        <dsp:cNvSpPr/>
      </dsp:nvSpPr>
      <dsp:spPr>
        <a:xfrm>
          <a:off x="2516618"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16618" y="850646"/>
        <a:ext cx="338810" cy="339723"/>
      </dsp:txXfrm>
    </dsp:sp>
    <dsp:sp modelId="{1645F94B-689D-B548-A300-5E9E03EFF786}">
      <dsp:nvSpPr>
        <dsp:cNvPr id="0" name=""/>
        <dsp:cNvSpPr/>
      </dsp:nvSpPr>
      <dsp:spPr>
        <a:xfrm>
          <a:off x="3201545" y="335581"/>
          <a:ext cx="2283088" cy="136985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LEICA</a:t>
          </a:r>
        </a:p>
      </dsp:txBody>
      <dsp:txXfrm>
        <a:off x="3241667" y="375703"/>
        <a:ext cx="2202844" cy="1289609"/>
      </dsp:txXfrm>
    </dsp:sp>
    <dsp:sp modelId="{2B0192F6-FE1F-884E-A09E-B717F0268391}">
      <dsp:nvSpPr>
        <dsp:cNvPr id="0" name=""/>
        <dsp:cNvSpPr/>
      </dsp:nvSpPr>
      <dsp:spPr>
        <a:xfrm>
          <a:off x="5712942"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712942" y="850646"/>
        <a:ext cx="338810" cy="339723"/>
      </dsp:txXfrm>
    </dsp:sp>
    <dsp:sp modelId="{8B9693BC-07AE-8846-9600-6D8F2E9FF8DA}">
      <dsp:nvSpPr>
        <dsp:cNvPr id="0" name=""/>
        <dsp:cNvSpPr/>
      </dsp:nvSpPr>
      <dsp:spPr>
        <a:xfrm>
          <a:off x="6397869" y="335581"/>
          <a:ext cx="2283088" cy="136985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Entropy</a:t>
          </a:r>
        </a:p>
      </dsp:txBody>
      <dsp:txXfrm>
        <a:off x="6437991" y="375703"/>
        <a:ext cx="2202844" cy="1289609"/>
      </dsp:txXfrm>
    </dsp:sp>
    <dsp:sp modelId="{B35BD296-A817-844F-BE81-46F648C01A99}">
      <dsp:nvSpPr>
        <dsp:cNvPr id="0" name=""/>
        <dsp:cNvSpPr/>
      </dsp:nvSpPr>
      <dsp:spPr>
        <a:xfrm>
          <a:off x="8909266"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8909266" y="850646"/>
        <a:ext cx="338810" cy="339723"/>
      </dsp:txXfrm>
    </dsp:sp>
    <dsp:sp modelId="{071C1C91-3D21-CD4A-8419-602685F0F3B5}">
      <dsp:nvSpPr>
        <dsp:cNvPr id="0" name=""/>
        <dsp:cNvSpPr/>
      </dsp:nvSpPr>
      <dsp:spPr>
        <a:xfrm>
          <a:off x="9594192" y="335581"/>
          <a:ext cx="2283088" cy="136985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Connectivity</a:t>
          </a:r>
        </a:p>
      </dsp:txBody>
      <dsp:txXfrm>
        <a:off x="9634314" y="375703"/>
        <a:ext cx="2202844" cy="12896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0DFC7-57A7-7846-8BC7-2B7D9007A0AD}">
      <dsp:nvSpPr>
        <dsp:cNvPr id="0" name=""/>
        <dsp:cNvSpPr/>
      </dsp:nvSpPr>
      <dsp:spPr>
        <a:xfrm>
          <a:off x="5221" y="335581"/>
          <a:ext cx="2283088" cy="136985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dFC</a:t>
          </a:r>
          <a:endParaRPr lang="en-GB" sz="3000" kern="1200" dirty="0"/>
        </a:p>
      </dsp:txBody>
      <dsp:txXfrm>
        <a:off x="45343" y="375703"/>
        <a:ext cx="2202844" cy="1289609"/>
      </dsp:txXfrm>
    </dsp:sp>
    <dsp:sp modelId="{C4128DF1-96B9-C349-9B2F-3B38FCFE7E3F}">
      <dsp:nvSpPr>
        <dsp:cNvPr id="0" name=""/>
        <dsp:cNvSpPr/>
      </dsp:nvSpPr>
      <dsp:spPr>
        <a:xfrm>
          <a:off x="2516618"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16618" y="850646"/>
        <a:ext cx="338810" cy="339723"/>
      </dsp:txXfrm>
    </dsp:sp>
    <dsp:sp modelId="{1645F94B-689D-B548-A300-5E9E03EFF786}">
      <dsp:nvSpPr>
        <dsp:cNvPr id="0" name=""/>
        <dsp:cNvSpPr/>
      </dsp:nvSpPr>
      <dsp:spPr>
        <a:xfrm>
          <a:off x="3201545" y="335581"/>
          <a:ext cx="2283088" cy="136985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LEICA</a:t>
          </a:r>
        </a:p>
      </dsp:txBody>
      <dsp:txXfrm>
        <a:off x="3241667" y="375703"/>
        <a:ext cx="2202844" cy="1289609"/>
      </dsp:txXfrm>
    </dsp:sp>
    <dsp:sp modelId="{2B0192F6-FE1F-884E-A09E-B717F0268391}">
      <dsp:nvSpPr>
        <dsp:cNvPr id="0" name=""/>
        <dsp:cNvSpPr/>
      </dsp:nvSpPr>
      <dsp:spPr>
        <a:xfrm>
          <a:off x="5712942"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712942" y="850646"/>
        <a:ext cx="338810" cy="339723"/>
      </dsp:txXfrm>
    </dsp:sp>
    <dsp:sp modelId="{8B9693BC-07AE-8846-9600-6D8F2E9FF8DA}">
      <dsp:nvSpPr>
        <dsp:cNvPr id="0" name=""/>
        <dsp:cNvSpPr/>
      </dsp:nvSpPr>
      <dsp:spPr>
        <a:xfrm>
          <a:off x="6397869" y="335581"/>
          <a:ext cx="2283088" cy="136985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Entropy</a:t>
          </a:r>
        </a:p>
      </dsp:txBody>
      <dsp:txXfrm>
        <a:off x="6437991" y="375703"/>
        <a:ext cx="2202844" cy="1289609"/>
      </dsp:txXfrm>
    </dsp:sp>
    <dsp:sp modelId="{B35BD296-A817-844F-BE81-46F648C01A99}">
      <dsp:nvSpPr>
        <dsp:cNvPr id="0" name=""/>
        <dsp:cNvSpPr/>
      </dsp:nvSpPr>
      <dsp:spPr>
        <a:xfrm>
          <a:off x="8909266"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8909266" y="850646"/>
        <a:ext cx="338810" cy="339723"/>
      </dsp:txXfrm>
    </dsp:sp>
    <dsp:sp modelId="{071C1C91-3D21-CD4A-8419-602685F0F3B5}">
      <dsp:nvSpPr>
        <dsp:cNvPr id="0" name=""/>
        <dsp:cNvSpPr/>
      </dsp:nvSpPr>
      <dsp:spPr>
        <a:xfrm>
          <a:off x="9594192" y="335581"/>
          <a:ext cx="2283088" cy="136985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Connectivity</a:t>
          </a:r>
        </a:p>
      </dsp:txBody>
      <dsp:txXfrm>
        <a:off x="9634314" y="375703"/>
        <a:ext cx="2202844" cy="12896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0DFC7-57A7-7846-8BC7-2B7D9007A0AD}">
      <dsp:nvSpPr>
        <dsp:cNvPr id="0" name=""/>
        <dsp:cNvSpPr/>
      </dsp:nvSpPr>
      <dsp:spPr>
        <a:xfrm>
          <a:off x="5221" y="335581"/>
          <a:ext cx="2283088" cy="136985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a:t>dFC</a:t>
          </a:r>
          <a:endParaRPr lang="en-GB" sz="3000" kern="1200" dirty="0"/>
        </a:p>
      </dsp:txBody>
      <dsp:txXfrm>
        <a:off x="45343" y="375703"/>
        <a:ext cx="2202844" cy="1289609"/>
      </dsp:txXfrm>
    </dsp:sp>
    <dsp:sp modelId="{C4128DF1-96B9-C349-9B2F-3B38FCFE7E3F}">
      <dsp:nvSpPr>
        <dsp:cNvPr id="0" name=""/>
        <dsp:cNvSpPr/>
      </dsp:nvSpPr>
      <dsp:spPr>
        <a:xfrm>
          <a:off x="2516618"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16618" y="850646"/>
        <a:ext cx="338810" cy="339723"/>
      </dsp:txXfrm>
    </dsp:sp>
    <dsp:sp modelId="{1645F94B-689D-B548-A300-5E9E03EFF786}">
      <dsp:nvSpPr>
        <dsp:cNvPr id="0" name=""/>
        <dsp:cNvSpPr/>
      </dsp:nvSpPr>
      <dsp:spPr>
        <a:xfrm>
          <a:off x="3201545" y="335581"/>
          <a:ext cx="2283088" cy="136985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LEICA</a:t>
          </a:r>
        </a:p>
      </dsp:txBody>
      <dsp:txXfrm>
        <a:off x="3241667" y="375703"/>
        <a:ext cx="2202844" cy="1289609"/>
      </dsp:txXfrm>
    </dsp:sp>
    <dsp:sp modelId="{2B0192F6-FE1F-884E-A09E-B717F0268391}">
      <dsp:nvSpPr>
        <dsp:cNvPr id="0" name=""/>
        <dsp:cNvSpPr/>
      </dsp:nvSpPr>
      <dsp:spPr>
        <a:xfrm>
          <a:off x="5712942"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5712942" y="850646"/>
        <a:ext cx="338810" cy="339723"/>
      </dsp:txXfrm>
    </dsp:sp>
    <dsp:sp modelId="{8B9693BC-07AE-8846-9600-6D8F2E9FF8DA}">
      <dsp:nvSpPr>
        <dsp:cNvPr id="0" name=""/>
        <dsp:cNvSpPr/>
      </dsp:nvSpPr>
      <dsp:spPr>
        <a:xfrm>
          <a:off x="6397869" y="335581"/>
          <a:ext cx="2283088" cy="136985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Entropy</a:t>
          </a:r>
        </a:p>
      </dsp:txBody>
      <dsp:txXfrm>
        <a:off x="6437991" y="375703"/>
        <a:ext cx="2202844" cy="1289609"/>
      </dsp:txXfrm>
    </dsp:sp>
    <dsp:sp modelId="{B35BD296-A817-844F-BE81-46F648C01A99}">
      <dsp:nvSpPr>
        <dsp:cNvPr id="0" name=""/>
        <dsp:cNvSpPr/>
      </dsp:nvSpPr>
      <dsp:spPr>
        <a:xfrm>
          <a:off x="8909266" y="737405"/>
          <a:ext cx="484014" cy="5662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8909266" y="850646"/>
        <a:ext cx="338810" cy="339723"/>
      </dsp:txXfrm>
    </dsp:sp>
    <dsp:sp modelId="{071C1C91-3D21-CD4A-8419-602685F0F3B5}">
      <dsp:nvSpPr>
        <dsp:cNvPr id="0" name=""/>
        <dsp:cNvSpPr/>
      </dsp:nvSpPr>
      <dsp:spPr>
        <a:xfrm>
          <a:off x="9594192" y="335581"/>
          <a:ext cx="2283088" cy="136985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Connectivity</a:t>
          </a:r>
        </a:p>
      </dsp:txBody>
      <dsp:txXfrm>
        <a:off x="9634314" y="375703"/>
        <a:ext cx="2202844" cy="12896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4EABE5-252D-8542-B15F-07C24D924DA6}"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46843-91BE-374F-88AD-A469EE5DB0D6}" type="slidenum">
              <a:rPr lang="en-US" smtClean="0"/>
              <a:t>‹#›</a:t>
            </a:fld>
            <a:endParaRPr lang="en-US"/>
          </a:p>
        </p:txBody>
      </p:sp>
    </p:spTree>
    <p:extLst>
      <p:ext uri="{BB962C8B-B14F-4D97-AF65-F5344CB8AC3E}">
        <p14:creationId xmlns:p14="http://schemas.microsoft.com/office/powerpoint/2010/main" val="2231918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1</a:t>
            </a:fld>
            <a:endParaRPr lang="en-US"/>
          </a:p>
        </p:txBody>
      </p:sp>
    </p:spTree>
    <p:extLst>
      <p:ext uri="{BB962C8B-B14F-4D97-AF65-F5344CB8AC3E}">
        <p14:creationId xmlns:p14="http://schemas.microsoft.com/office/powerpoint/2010/main" val="2783058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demonstate</a:t>
            </a:r>
            <a:r>
              <a:rPr lang="en-US" dirty="0"/>
              <a:t> this pipeline’s efficacy, we will </a:t>
            </a:r>
            <a:r>
              <a:rPr lang="en-US" dirty="0" err="1"/>
              <a:t>analyse</a:t>
            </a:r>
            <a:r>
              <a:rPr lang="en-US" dirty="0"/>
              <a:t> two datasets for alterations in network dynamics and effective connectivity.</a:t>
            </a:r>
          </a:p>
          <a:p>
            <a:r>
              <a:rPr lang="en-US" dirty="0"/>
              <a:t>The first dataset consists of two groups, one of medicated obsessive-compulsive patients and the other of age-, ethnicity-, education-, and gender-matched healthy controls.  The data consists of fMRI data parcellated according to the AAL template, specifically the 90 regions of the cortex and subcortical structures.  The 26 regions comprising the cerebellum are neglected in this study.  Each of the 90 BOLD time series represents the spatial average over all voxels in the predefined parcellated space.</a:t>
            </a:r>
          </a:p>
          <a:p>
            <a:r>
              <a:rPr lang="en-US" dirty="0"/>
              <a:t>This study serves both to explore the dynamics of resting-state functional connectivity in obsessive-compulsive patients and as a proof-of-concept for the LEICA pipeline overall.  As such, three pipelines are tested in parallel in this study: the LEICA pipeline, as described previously; a pipeline which replaces the leading eigenvector of the LEICA pipeline with a spatial average of each </a:t>
            </a:r>
            <a:r>
              <a:rPr lang="en-US" dirty="0" err="1"/>
              <a:t>dFC</a:t>
            </a:r>
            <a:r>
              <a:rPr lang="en-US" dirty="0"/>
              <a:t>(t) matrix; and a pipeline which vectorizes the upper triangle of each </a:t>
            </a:r>
            <a:r>
              <a:rPr lang="en-US" dirty="0" err="1"/>
              <a:t>dFC</a:t>
            </a:r>
            <a:r>
              <a:rPr lang="en-US" dirty="0"/>
              <a:t>(t) matrix, thus ensuring that all relevant dimensions are examined in the subsequent analyses.</a:t>
            </a:r>
          </a:p>
        </p:txBody>
      </p:sp>
      <p:sp>
        <p:nvSpPr>
          <p:cNvPr id="4" name="Slide Number Placeholder 3"/>
          <p:cNvSpPr>
            <a:spLocks noGrp="1"/>
          </p:cNvSpPr>
          <p:nvPr>
            <p:ph type="sldNum" sz="quarter" idx="5"/>
          </p:nvPr>
        </p:nvSpPr>
        <p:spPr/>
        <p:txBody>
          <a:bodyPr/>
          <a:lstStyle/>
          <a:p>
            <a:fld id="{F2646843-91BE-374F-88AD-A469EE5DB0D6}" type="slidenum">
              <a:rPr lang="en-US" smtClean="0"/>
              <a:t>10</a:t>
            </a:fld>
            <a:endParaRPr lang="en-US"/>
          </a:p>
        </p:txBody>
      </p:sp>
    </p:spTree>
    <p:extLst>
      <p:ext uri="{BB962C8B-B14F-4D97-AF65-F5344CB8AC3E}">
        <p14:creationId xmlns:p14="http://schemas.microsoft.com/office/powerpoint/2010/main" val="280220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this dataset serves two purposes.  First, it seeks to confirm the answer to the previous study’s primary question, namely, whether LEICA can reveal network dynamic alteration between a healthy and an unhealthy population.  Second, it seeks to determine whether LEICA can, as hoped, identify alterations specific to a phenomenologically distinct group.  To this end, we will examine whether LEICA produces results unique to each disorder in this dataset.</a:t>
            </a:r>
          </a:p>
        </p:txBody>
      </p:sp>
      <p:sp>
        <p:nvSpPr>
          <p:cNvPr id="4" name="Slide Number Placeholder 3"/>
          <p:cNvSpPr>
            <a:spLocks noGrp="1"/>
          </p:cNvSpPr>
          <p:nvPr>
            <p:ph type="sldNum" sz="quarter" idx="5"/>
          </p:nvPr>
        </p:nvSpPr>
        <p:spPr/>
        <p:txBody>
          <a:bodyPr/>
          <a:lstStyle/>
          <a:p>
            <a:fld id="{F2646843-91BE-374F-88AD-A469EE5DB0D6}" type="slidenum">
              <a:rPr lang="en-US" smtClean="0"/>
              <a:t>11</a:t>
            </a:fld>
            <a:endParaRPr lang="en-US"/>
          </a:p>
        </p:txBody>
      </p:sp>
    </p:spTree>
    <p:extLst>
      <p:ext uri="{BB962C8B-B14F-4D97-AF65-F5344CB8AC3E}">
        <p14:creationId xmlns:p14="http://schemas.microsoft.com/office/powerpoint/2010/main" val="3616043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From these analyses, one article has already been produced which demonstrates the sensitivity of the LEICA pipeline to network dynamic alterations.  A second is in preparation which demonstrates that LEICA can identify disorder-specific alterations in both dynamics and effective connectivity.</a:t>
            </a:r>
          </a:p>
        </p:txBody>
      </p:sp>
      <p:sp>
        <p:nvSpPr>
          <p:cNvPr id="4" name="Slide Number Placeholder 3"/>
          <p:cNvSpPr>
            <a:spLocks noGrp="1"/>
          </p:cNvSpPr>
          <p:nvPr>
            <p:ph type="sldNum" sz="quarter" idx="5"/>
          </p:nvPr>
        </p:nvSpPr>
        <p:spPr/>
        <p:txBody>
          <a:bodyPr/>
          <a:lstStyle/>
          <a:p>
            <a:fld id="{F2646843-91BE-374F-88AD-A469EE5DB0D6}" type="slidenum">
              <a:rPr lang="en-US" smtClean="0"/>
              <a:t>12</a:t>
            </a:fld>
            <a:endParaRPr lang="en-US"/>
          </a:p>
        </p:txBody>
      </p:sp>
    </p:spTree>
    <p:extLst>
      <p:ext uri="{BB962C8B-B14F-4D97-AF65-F5344CB8AC3E}">
        <p14:creationId xmlns:p14="http://schemas.microsoft.com/office/powerpoint/2010/main" val="554220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computing the </a:t>
            </a:r>
            <a:r>
              <a:rPr lang="en-US" dirty="0" err="1"/>
              <a:t>dFC</a:t>
            </a:r>
            <a:r>
              <a:rPr lang="en-US" dirty="0"/>
              <a:t>, as several methods exist for doing so.</a:t>
            </a:r>
          </a:p>
        </p:txBody>
      </p:sp>
      <p:sp>
        <p:nvSpPr>
          <p:cNvPr id="4" name="Slide Number Placeholder 3"/>
          <p:cNvSpPr>
            <a:spLocks noGrp="1"/>
          </p:cNvSpPr>
          <p:nvPr>
            <p:ph type="sldNum" sz="quarter" idx="5"/>
          </p:nvPr>
        </p:nvSpPr>
        <p:spPr/>
        <p:txBody>
          <a:bodyPr/>
          <a:lstStyle/>
          <a:p>
            <a:fld id="{F2646843-91BE-374F-88AD-A469EE5DB0D6}" type="slidenum">
              <a:rPr lang="en-US" smtClean="0"/>
              <a:t>13</a:t>
            </a:fld>
            <a:endParaRPr lang="en-US"/>
          </a:p>
        </p:txBody>
      </p:sp>
    </p:spTree>
    <p:extLst>
      <p:ext uri="{BB962C8B-B14F-4D97-AF65-F5344CB8AC3E}">
        <p14:creationId xmlns:p14="http://schemas.microsoft.com/office/powerpoint/2010/main" val="373821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obtain maximal time resolution, I opted to utilize coherence connectivity dynamics (CCD) to estimate the functional connectivity at each time point.  Coherence connectivity dynamics (CCD) or phase-locking value (PLV) operates on the principle that interregional communication likely requires coherent interregional oscillations.  Two regions which lock phases are thus presumed to be in communication.  Estimating a regional signal’s phase at each time point requires converting it to </a:t>
            </a:r>
          </a:p>
        </p:txBody>
      </p:sp>
      <p:sp>
        <p:nvSpPr>
          <p:cNvPr id="4" name="Slide Number Placeholder 3"/>
          <p:cNvSpPr>
            <a:spLocks noGrp="1"/>
          </p:cNvSpPr>
          <p:nvPr>
            <p:ph type="sldNum" sz="quarter" idx="5"/>
          </p:nvPr>
        </p:nvSpPr>
        <p:spPr/>
        <p:txBody>
          <a:bodyPr/>
          <a:lstStyle/>
          <a:p>
            <a:fld id="{F2646843-91BE-374F-88AD-A469EE5DB0D6}" type="slidenum">
              <a:rPr lang="en-US" smtClean="0"/>
              <a:t>14</a:t>
            </a:fld>
            <a:endParaRPr lang="en-US"/>
          </a:p>
        </p:txBody>
      </p:sp>
    </p:spTree>
    <p:extLst>
      <p:ext uri="{BB962C8B-B14F-4D97-AF65-F5344CB8AC3E}">
        <p14:creationId xmlns:p14="http://schemas.microsoft.com/office/powerpoint/2010/main" val="41227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spcAft>
                    <a:spcPts val="595"/>
                  </a:spcAft>
                </a:pPr>
                <a:r>
                  <a:rPr lang="en-US" sz="1800" dirty="0">
                    <a:effectLst/>
                    <a:latin typeface="Times New Roman" panose="02020603050405020304" pitchFamily="18" charset="0"/>
                    <a:ea typeface="Times New Roman" panose="02020603050405020304" pitchFamily="18" charset="0"/>
                  </a:rPr>
                  <a:t>an analytic signal, depicted here.  Such a signal is assembled from the observed signal </a:t>
                </a:r>
                <a:r>
                  <a:rPr lang="en-US" sz="1800" i="1" dirty="0">
                    <a:effectLst/>
                    <a:latin typeface="Times New Roman" panose="02020603050405020304" pitchFamily="18" charset="0"/>
                    <a:ea typeface="Times New Roman" panose="02020603050405020304" pitchFamily="18" charset="0"/>
                  </a:rPr>
                  <a:t>x(t)</a:t>
                </a:r>
                <a:r>
                  <a:rPr lang="en-US" sz="1800" i="0" dirty="0">
                    <a:effectLst/>
                    <a:latin typeface="Times New Roman" panose="02020603050405020304" pitchFamily="18" charset="0"/>
                    <a:ea typeface="Times New Roman" panose="02020603050405020304" pitchFamily="18" charset="0"/>
                  </a:rPr>
                  <a:t> and its Hilbert transform H[</a:t>
                </a:r>
                <a:r>
                  <a:rPr lang="en-US" sz="1800" i="1" dirty="0">
                    <a:effectLst/>
                    <a:latin typeface="Times New Roman" panose="02020603050405020304" pitchFamily="18" charset="0"/>
                    <a:ea typeface="Times New Roman" panose="02020603050405020304" pitchFamily="18" charset="0"/>
                  </a:rPr>
                  <a:t>x(t)</a:t>
                </a:r>
                <a:r>
                  <a:rPr lang="en-US" sz="1800" i="0" dirty="0">
                    <a:effectLst/>
                    <a:latin typeface="Times New Roman" panose="02020603050405020304" pitchFamily="18" charset="0"/>
                    <a:ea typeface="Times New Roman" panose="02020603050405020304" pitchFamily="18" charset="0"/>
                  </a:rPr>
                  <a:t>].  By necessity, this signal </a:t>
                </a:r>
                <a:r>
                  <a:rPr lang="en-US" sz="1800" dirty="0">
                    <a:effectLst/>
                    <a:latin typeface="Times New Roman" panose="02020603050405020304" pitchFamily="18" charset="0"/>
                    <a:ea typeface="Times New Roman" panose="02020603050405020304" pitchFamily="18" charset="0"/>
                  </a:rPr>
                  <a:t>has a real part and an imaginary part, which allows us to rewrite it using Euler’s formula.  Such a formulation always contains a phase, which can be easily isolated at any time point.</a:t>
                </a:r>
                <a:endParaRPr lang="en-US" dirty="0"/>
              </a:p>
            </p:txBody>
          </p:sp>
        </mc:Choice>
        <mc:Fallback xmlns="">
          <p:sp>
            <p:nvSpPr>
              <p:cNvPr id="3" name="Notes Placeholder 2"/>
              <p:cNvSpPr>
                <a:spLocks noGrp="1"/>
              </p:cNvSpPr>
              <p:nvPr>
                <p:ph type="body" idx="1"/>
              </p:nvPr>
            </p:nvSpPr>
            <p:spPr/>
            <p:txBody>
              <a:bodyPr/>
              <a:lstStyle/>
              <a:p>
                <a:pPr>
                  <a:spcAft>
                    <a:spcPts val="595"/>
                  </a:spcAft>
                </a:pPr>
                <a:r>
                  <a:rPr lang="en-US" sz="1800" dirty="0">
                    <a:effectLst/>
                    <a:latin typeface="Times New Roman" panose="02020603050405020304" pitchFamily="18" charset="0"/>
                    <a:ea typeface="Times New Roman" panose="02020603050405020304" pitchFamily="18" charset="0"/>
                  </a:rPr>
                  <a:t>Given a real-valued signal </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with a Fourier transform </a:t>
                </a:r>
                <a:r>
                  <a:rPr lang="en-US" sz="1800" i="0">
                    <a:effectLst/>
                    <a:latin typeface="Cambria Math" panose="02040503050406030204" pitchFamily="18" charset="0"/>
                    <a:ea typeface="Times New Roman" panose="02020603050405020304" pitchFamily="18" charset="0"/>
                  </a:rPr>
                  <a:t>ℱ</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there exists a complex signal </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_</a:t>
                </a:r>
                <a:r>
                  <a:rPr lang="en-US" sz="1800" i="0">
                    <a:effectLst/>
                    <a:latin typeface="Cambria Math" panose="02040503050406030204" pitchFamily="18" charset="0"/>
                    <a:ea typeface="Times New Roman" panose="02020603050405020304" pitchFamily="18" charset="0"/>
                  </a:rPr>
                  <a:t>𝑎</a:t>
                </a:r>
                <a:r>
                  <a:rPr lang="en-ES" sz="1800" i="0">
                    <a:effectLst/>
                    <a:latin typeface="Cambria Math" panose="02040503050406030204" pitchFamily="18" charset="0"/>
                    <a:ea typeface="Times New Roman" panose="02020603050405020304" pitchFamily="18" charset="0"/>
                  </a:rPr>
                  <a:t> </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such that </a:t>
                </a:r>
                <a:r>
                  <a:rPr lang="en-US" sz="1800" i="0">
                    <a:effectLst/>
                    <a:latin typeface="Cambria Math" panose="02040503050406030204" pitchFamily="18" charset="0"/>
                    <a:ea typeface="Times New Roman" panose="02020603050405020304" pitchFamily="18" charset="0"/>
                  </a:rPr>
                  <a:t>ℱ</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_</a:t>
                </a:r>
                <a:r>
                  <a:rPr lang="en-US" sz="1800" i="0">
                    <a:effectLst/>
                    <a:latin typeface="Cambria Math" panose="02040503050406030204" pitchFamily="18" charset="0"/>
                    <a:ea typeface="Times New Roman" panose="02020603050405020304" pitchFamily="18" charset="0"/>
                  </a:rPr>
                  <a:t>𝑎</a:t>
                </a:r>
                <a:r>
                  <a:rPr lang="en-ES" sz="1800" i="0">
                    <a:effectLst/>
                    <a:latin typeface="Cambria Math" panose="02040503050406030204" pitchFamily="18" charset="0"/>
                    <a:ea typeface="Times New Roman" panose="02020603050405020304" pitchFamily="18" charset="0"/>
                  </a:rPr>
                  <a:t> (</a:t>
                </a:r>
                <a:r>
                  <a:rPr lang="en-US" sz="1800" i="0">
                    <a:effectLst/>
                    <a:latin typeface="Cambria Math" panose="02040503050406030204" pitchFamily="18" charset="0"/>
                    <a:ea typeface="Times New Roman" panose="02020603050405020304" pitchFamily="18" charset="0"/>
                  </a:rPr>
                  <a:t>𝑡)]=</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ℱ</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𝑡)]│ℱ</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𝑡)]&gt;0}</a:t>
                </a:r>
                <a:r>
                  <a:rPr lang="en-US" sz="1800" dirty="0">
                    <a:effectLst/>
                    <a:latin typeface="Times New Roman" panose="02020603050405020304" pitchFamily="18" charset="0"/>
                    <a:ea typeface="Times New Roman" panose="02020603050405020304" pitchFamily="18" charset="0"/>
                  </a:rPr>
                  <a:t>.  Put another way, </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_</a:t>
                </a:r>
                <a:r>
                  <a:rPr lang="en-US" sz="1800" i="0">
                    <a:effectLst/>
                    <a:latin typeface="Cambria Math" panose="02040503050406030204" pitchFamily="18" charset="0"/>
                    <a:ea typeface="Times New Roman" panose="02020603050405020304" pitchFamily="18" charset="0"/>
                  </a:rPr>
                  <a:t>𝑎</a:t>
                </a:r>
                <a:r>
                  <a:rPr lang="en-ES" sz="1800" i="0">
                    <a:effectLst/>
                    <a:latin typeface="Cambria Math" panose="02040503050406030204" pitchFamily="18" charset="0"/>
                    <a:ea typeface="Times New Roman" panose="02020603050405020304" pitchFamily="18" charset="0"/>
                  </a:rPr>
                  <a:t> </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has the same positive frequency components as </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but its negative frequency components are not defined.  This analytic representation can be assembled by means of the Hilbert transform:</a:t>
                </a:r>
                <a:endParaRPr lang="en-ES" sz="1800" dirty="0">
                  <a:effectLst/>
                  <a:latin typeface="Times New Roman" panose="02020603050405020304" pitchFamily="18" charset="0"/>
                  <a:ea typeface="Times New Roman" panose="02020603050405020304" pitchFamily="18" charset="0"/>
                </a:endParaRPr>
              </a:p>
              <a:p>
                <a:pPr>
                  <a:spcAft>
                    <a:spcPts val="595"/>
                  </a:spcAft>
                </a:pP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_</a:t>
                </a:r>
                <a:r>
                  <a:rPr lang="en-US" sz="1800" i="0">
                    <a:effectLst/>
                    <a:latin typeface="Cambria Math" panose="02040503050406030204" pitchFamily="18" charset="0"/>
                    <a:ea typeface="Times New Roman" panose="02020603050405020304" pitchFamily="18" charset="0"/>
                  </a:rPr>
                  <a:t>𝑎</a:t>
                </a:r>
                <a:r>
                  <a:rPr lang="en-ES" sz="1800" i="0">
                    <a:effectLst/>
                    <a:latin typeface="Cambria Math" panose="02040503050406030204" pitchFamily="18" charset="0"/>
                    <a:ea typeface="Times New Roman" panose="02020603050405020304" pitchFamily="18" charset="0"/>
                  </a:rPr>
                  <a:t> </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𝑡)=𝑥</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𝑡)+𝑖H</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a:t>
                </a:r>
                <a:endParaRPr lang="en-ES" sz="1800" dirty="0">
                  <a:effectLst/>
                  <a:latin typeface="Times New Roman" panose="02020603050405020304" pitchFamily="18" charset="0"/>
                  <a:ea typeface="Times New Roman" panose="02020603050405020304" pitchFamily="18" charset="0"/>
                </a:endParaRPr>
              </a:p>
              <a:p>
                <a:pPr>
                  <a:spcAft>
                    <a:spcPts val="595"/>
                  </a:spcAft>
                </a:pPr>
                <a:r>
                  <a:rPr lang="en-US" sz="1800" dirty="0">
                    <a:effectLst/>
                    <a:latin typeface="Times New Roman" panose="02020603050405020304" pitchFamily="18" charset="0"/>
                    <a:ea typeface="Times New Roman" panose="02020603050405020304" pitchFamily="18" charset="0"/>
                  </a:rPr>
                  <a:t>where </a:t>
                </a:r>
                <a:r>
                  <a:rPr lang="en-US" sz="1800" i="0">
                    <a:effectLst/>
                    <a:latin typeface="Cambria Math" panose="02040503050406030204" pitchFamily="18" charset="0"/>
                    <a:ea typeface="Times New Roman" panose="02020603050405020304" pitchFamily="18" charset="0"/>
                  </a:rPr>
                  <a:t>H</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is the Hilbert transform and </a:t>
                </a:r>
                <a:r>
                  <a:rPr lang="en-US" sz="1800" i="0">
                    <a:effectLst/>
                    <a:latin typeface="Cambria Math" panose="02040503050406030204" pitchFamily="18" charset="0"/>
                    <a:ea typeface="Times New Roman" panose="02020603050405020304" pitchFamily="18" charset="0"/>
                  </a:rPr>
                  <a:t>𝑖</a:t>
                </a:r>
                <a:r>
                  <a:rPr lang="en-US" sz="1800" dirty="0">
                    <a:effectLst/>
                    <a:latin typeface="Times New Roman" panose="02020603050405020304" pitchFamily="18" charset="0"/>
                    <a:ea typeface="Times New Roman" panose="02020603050405020304" pitchFamily="18" charset="0"/>
                  </a:rPr>
                  <a:t> is the imaginary unit.  The mathematically minded may observe that this relation resembles Euler’s formula,</a:t>
                </a:r>
                <a:endParaRPr lang="en-ES" sz="1800" dirty="0">
                  <a:effectLst/>
                  <a:latin typeface="Times New Roman" panose="02020603050405020304" pitchFamily="18" charset="0"/>
                  <a:ea typeface="Times New Roman" panose="02020603050405020304" pitchFamily="18" charset="0"/>
                </a:endParaRPr>
              </a:p>
              <a:p>
                <a:pPr>
                  <a:spcAft>
                    <a:spcPts val="595"/>
                  </a:spcAft>
                </a:pPr>
                <a:r>
                  <a:rPr lang="en-US" sz="1800" i="0">
                    <a:effectLst/>
                    <a:latin typeface="Cambria Math" panose="02040503050406030204" pitchFamily="18" charset="0"/>
                    <a:ea typeface="Times New Roman" panose="02020603050405020304" pitchFamily="18" charset="0"/>
                  </a:rPr>
                  <a:t>𝑒</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𝑖𝜑</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 =cos</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𝜑</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𝑡)+𝑖</a:t>
                </a:r>
                <a:r>
                  <a:rPr lang="en-US" sz="1800" i="0">
                    <a:effectLst/>
                    <a:latin typeface="Cambria Math" panose="02040503050406030204" pitchFamily="18" charset="0"/>
                  </a:rPr>
                  <a:t> </a:t>
                </a:r>
                <a:r>
                  <a:rPr lang="en-US" sz="1800" i="0">
                    <a:effectLst/>
                    <a:latin typeface="Cambria Math" panose="02040503050406030204" pitchFamily="18" charset="0"/>
                    <a:ea typeface="Times New Roman" panose="02020603050405020304" pitchFamily="18" charset="0"/>
                  </a:rPr>
                  <a:t>sin</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𝜑</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a:t>
                </a:r>
                <a:endParaRPr lang="en-ES" sz="1800" dirty="0">
                  <a:effectLst/>
                  <a:latin typeface="Times New Roman" panose="02020603050405020304" pitchFamily="18" charset="0"/>
                  <a:ea typeface="Times New Roman" panose="02020603050405020304" pitchFamily="18" charset="0"/>
                </a:endParaRPr>
              </a:p>
              <a:p>
                <a:pPr>
                  <a:spcAft>
                    <a:spcPts val="595"/>
                  </a:spcAft>
                </a:pPr>
                <a:r>
                  <a:rPr lang="en-US" sz="1800" dirty="0">
                    <a:effectLst/>
                    <a:latin typeface="Times New Roman" panose="02020603050405020304" pitchFamily="18" charset="0"/>
                    <a:ea typeface="Times New Roman" panose="02020603050405020304" pitchFamily="18" charset="0"/>
                  </a:rPr>
                  <a:t>where </a:t>
                </a:r>
                <a:r>
                  <a:rPr lang="en-US" sz="1800" i="1" dirty="0">
                    <a:effectLst/>
                    <a:latin typeface="Times New Roman" panose="02020603050405020304" pitchFamily="18" charset="0"/>
                    <a:ea typeface="Times New Roman" panose="02020603050405020304" pitchFamily="18" charset="0"/>
                  </a:rPr>
                  <a:t>sin</a:t>
                </a:r>
                <a:r>
                  <a:rPr lang="en-US" sz="1800" dirty="0">
                    <a:effectLst/>
                    <a:latin typeface="Times New Roman" panose="02020603050405020304" pitchFamily="18" charset="0"/>
                    <a:ea typeface="Times New Roman" panose="02020603050405020304" pitchFamily="18" charset="0"/>
                  </a:rPr>
                  <a:t> is the sinusoid function and </a:t>
                </a:r>
                <a:r>
                  <a:rPr lang="en-US" sz="1800" i="1" dirty="0">
                    <a:effectLst/>
                    <a:latin typeface="Times New Roman" panose="02020603050405020304" pitchFamily="18" charset="0"/>
                    <a:ea typeface="Times New Roman" panose="02020603050405020304" pitchFamily="18" charset="0"/>
                  </a:rPr>
                  <a:t>cos</a:t>
                </a:r>
                <a:r>
                  <a:rPr lang="en-US" sz="1800" dirty="0">
                    <a:effectLst/>
                    <a:latin typeface="Times New Roman" panose="02020603050405020304" pitchFamily="18" charset="0"/>
                    <a:ea typeface="Times New Roman" panose="02020603050405020304" pitchFamily="18" charset="0"/>
                  </a:rPr>
                  <a:t> is the cosine function.  This similarity is, in fact, crucial, for under certain conditions, the analytic signal may be written in terms of Euler’s formula:</a:t>
                </a:r>
                <a:endParaRPr lang="en-ES" sz="1800" dirty="0">
                  <a:effectLst/>
                  <a:latin typeface="Times New Roman" panose="02020603050405020304" pitchFamily="18" charset="0"/>
                  <a:ea typeface="Times New Roman" panose="02020603050405020304" pitchFamily="18" charset="0"/>
                </a:endParaRPr>
              </a:p>
              <a:p>
                <a:pPr>
                  <a:spcAft>
                    <a:spcPts val="595"/>
                  </a:spcAft>
                </a:pP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_</a:t>
                </a:r>
                <a:r>
                  <a:rPr lang="en-US" sz="1800" i="0">
                    <a:effectLst/>
                    <a:latin typeface="Cambria Math" panose="02040503050406030204" pitchFamily="18" charset="0"/>
                    <a:ea typeface="Times New Roman" panose="02020603050405020304" pitchFamily="18" charset="0"/>
                  </a:rPr>
                  <a:t>𝑎</a:t>
                </a:r>
                <a:r>
                  <a:rPr lang="en-ES" sz="1800" i="0">
                    <a:effectLst/>
                    <a:latin typeface="Cambria Math" panose="02040503050406030204" pitchFamily="18" charset="0"/>
                    <a:ea typeface="Times New Roman" panose="02020603050405020304" pitchFamily="18" charset="0"/>
                  </a:rPr>
                  <a:t> </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𝑡)=𝑎</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a:t>
                </a:r>
                <a:r>
                  <a:rPr lang="en-ES" sz="1800" i="0">
                    <a:effectLst/>
                    <a:latin typeface="Cambria Math" panose="02040503050406030204" pitchFamily="18" charset="0"/>
                    <a:ea typeface="Times New Roman" panose="02020603050405020304" pitchFamily="18" charset="0"/>
                  </a:rPr>
                  <a:t> </a:t>
                </a:r>
                <a:r>
                  <a:rPr lang="en-US" sz="1800" i="0">
                    <a:effectLst/>
                    <a:latin typeface="Cambria Math" panose="02040503050406030204" pitchFamily="18" charset="0"/>
                    <a:ea typeface="Times New Roman" panose="02020603050405020304" pitchFamily="18" charset="0"/>
                  </a:rPr>
                  <a:t>𝑒</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𝑖𝜑</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 </a:t>
                </a:r>
                <a:endParaRPr lang="en-ES" sz="1800" dirty="0">
                  <a:effectLst/>
                  <a:latin typeface="Times New Roman" panose="02020603050405020304" pitchFamily="18" charset="0"/>
                  <a:ea typeface="Times New Roman" panose="02020603050405020304" pitchFamily="18" charset="0"/>
                </a:endParaRPr>
              </a:p>
              <a:p>
                <a:pPr>
                  <a:spcAft>
                    <a:spcPts val="595"/>
                  </a:spcAft>
                </a:pP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𝑡)=𝑎</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a:t>
                </a:r>
                <a:r>
                  <a:rPr lang="en-ES" sz="1800" i="0">
                    <a:effectLst/>
                    <a:latin typeface="Cambria Math" panose="02040503050406030204" pitchFamily="18" charset="0"/>
                    <a:ea typeface="Times New Roman" panose="02020603050405020304" pitchFamily="18" charset="0"/>
                  </a:rPr>
                  <a:t> </a:t>
                </a:r>
                <a:r>
                  <a:rPr lang="en-US" sz="1800" i="0">
                    <a:effectLst/>
                    <a:latin typeface="Cambria Math" panose="02040503050406030204" pitchFamily="18" charset="0"/>
                  </a:rPr>
                  <a:t> </a:t>
                </a:r>
                <a:r>
                  <a:rPr lang="en-US" sz="1800" i="0">
                    <a:effectLst/>
                    <a:latin typeface="Cambria Math" panose="02040503050406030204" pitchFamily="18" charset="0"/>
                    <a:ea typeface="Times New Roman" panose="02020603050405020304" pitchFamily="18" charset="0"/>
                  </a:rPr>
                  <a:t>cos</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𝜑</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a:t>
                </a:r>
                <a:endParaRPr lang="en-ES" sz="1800" dirty="0">
                  <a:effectLst/>
                  <a:latin typeface="Times New Roman" panose="02020603050405020304" pitchFamily="18" charset="0"/>
                  <a:ea typeface="Times New Roman" panose="02020603050405020304" pitchFamily="18" charset="0"/>
                </a:endParaRPr>
              </a:p>
              <a:p>
                <a:pPr>
                  <a:spcAft>
                    <a:spcPts val="595"/>
                  </a:spcAft>
                </a:pPr>
                <a:r>
                  <a:rPr lang="en-US" sz="1800" i="0">
                    <a:effectLst/>
                    <a:latin typeface="Cambria Math" panose="02040503050406030204" pitchFamily="18" charset="0"/>
                    <a:ea typeface="Times New Roman" panose="02020603050405020304" pitchFamily="18" charset="0"/>
                  </a:rPr>
                  <a:t>H</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𝑥</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𝑡)]=𝑎</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a:t>
                </a:r>
                <a:r>
                  <a:rPr lang="en-ES" sz="1800" i="0">
                    <a:effectLst/>
                    <a:latin typeface="Cambria Math" panose="02040503050406030204" pitchFamily="18" charset="0"/>
                    <a:ea typeface="Times New Roman" panose="02020603050405020304" pitchFamily="18" charset="0"/>
                  </a:rPr>
                  <a:t> </a:t>
                </a:r>
                <a:r>
                  <a:rPr lang="en-US" sz="1800" i="0">
                    <a:effectLst/>
                    <a:latin typeface="Cambria Math" panose="02040503050406030204" pitchFamily="18" charset="0"/>
                  </a:rPr>
                  <a:t> </a:t>
                </a:r>
                <a:r>
                  <a:rPr lang="en-US" sz="1800" i="0">
                    <a:effectLst/>
                    <a:latin typeface="Cambria Math" panose="02040503050406030204" pitchFamily="18" charset="0"/>
                    <a:ea typeface="Times New Roman" panose="02020603050405020304" pitchFamily="18" charset="0"/>
                  </a:rPr>
                  <a:t>sin</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𝜑</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𝑡)</a:t>
                </a:r>
                <a:endParaRPr lang="en-E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with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𝑎</a:t>
                </a:r>
                <a:r>
                  <a:rPr lang="en-ES"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being the instantaneous amplitude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𝜑</a:t>
                </a:r>
                <a:r>
                  <a:rPr lang="en-ES"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being the instantaneous phase.  Note that this relationship only produces practicable results under the terms of </a:t>
                </a:r>
                <a:r>
                  <a:rPr lang="en-US" sz="1800" dirty="0" err="1">
                    <a:effectLst/>
                    <a:latin typeface="Times New Roman" panose="02020603050405020304" pitchFamily="18" charset="0"/>
                    <a:ea typeface="Times New Roman" panose="02020603050405020304" pitchFamily="18" charset="0"/>
                  </a:rPr>
                  <a:t>Bedrosian’s</a:t>
                </a:r>
                <a:r>
                  <a:rPr lang="en-US" sz="1800" dirty="0">
                    <a:effectLst/>
                    <a:latin typeface="Times New Roman" panose="02020603050405020304" pitchFamily="18" charset="0"/>
                    <a:ea typeface="Times New Roman" panose="02020603050405020304" pitchFamily="18" charset="0"/>
                  </a:rPr>
                  <a:t> theorem, i.e. if the Fourier transforms of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𝑎</a:t>
                </a:r>
                <a:r>
                  <a:rPr lang="en-ES"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cos</a:t>
                </a:r>
                <a:r>
                  <a:rPr lang="en-ES" sz="1800" i="0">
                    <a:effectLst/>
                    <a:latin typeface="Cambria Math" panose="02040503050406030204" pitchFamily="18" charset="0"/>
                    <a:ea typeface="Times New Roman" panose="02020603050405020304" pitchFamily="18" charset="0"/>
                    <a:cs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𝜑</a:t>
                </a:r>
                <a:r>
                  <a:rPr lang="en-ES" sz="1800" i="0">
                    <a:effectLst/>
                    <a:latin typeface="Cambria Math" panose="02040503050406030204" pitchFamily="18" charset="0"/>
                    <a:ea typeface="Times New Roman" panose="02020603050405020304" pitchFamily="18" charset="0"/>
                    <a:cs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𝑡)</a:t>
                </a:r>
                <a:r>
                  <a:rPr lang="en-US" sz="1800" dirty="0">
                    <a:effectLst/>
                    <a:latin typeface="Times New Roman" panose="02020603050405020304" pitchFamily="18" charset="0"/>
                    <a:ea typeface="Times New Roman" panose="02020603050405020304" pitchFamily="18" charset="0"/>
                  </a:rPr>
                  <a:t> are separable.  A narrow-band signal is essential to ensure such separability.</a:t>
                </a:r>
                <a:r>
                  <a:rPr lang="en-ES" dirty="0">
                    <a:effectLst/>
                  </a:rPr>
                  <a:t> </a:t>
                </a:r>
                <a:endParaRPr lang="en-US" dirty="0"/>
              </a:p>
            </p:txBody>
          </p:sp>
        </mc:Fallback>
      </mc:AlternateContent>
      <p:sp>
        <p:nvSpPr>
          <p:cNvPr id="4" name="Slide Number Placeholder 3"/>
          <p:cNvSpPr>
            <a:spLocks noGrp="1"/>
          </p:cNvSpPr>
          <p:nvPr>
            <p:ph type="sldNum" sz="quarter" idx="5"/>
          </p:nvPr>
        </p:nvSpPr>
        <p:spPr/>
        <p:txBody>
          <a:bodyPr/>
          <a:lstStyle/>
          <a:p>
            <a:fld id="{F2646843-91BE-374F-88AD-A469EE5DB0D6}" type="slidenum">
              <a:rPr lang="en-US" smtClean="0"/>
              <a:t>15</a:t>
            </a:fld>
            <a:endParaRPr lang="en-US"/>
          </a:p>
        </p:txBody>
      </p:sp>
    </p:spTree>
    <p:extLst>
      <p:ext uri="{BB962C8B-B14F-4D97-AF65-F5344CB8AC3E}">
        <p14:creationId xmlns:p14="http://schemas.microsoft.com/office/powerpoint/2010/main" val="2441944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Obtaining the phase for all regions at time </a:t>
            </a:r>
            <a:r>
              <a:rPr lang="en-US" i="1" dirty="0"/>
              <a:t>t</a:t>
            </a:r>
            <a:r>
              <a:rPr lang="en-US" i="0" dirty="0"/>
              <a:t> </a:t>
            </a:r>
            <a:r>
              <a:rPr lang="en-US" dirty="0"/>
              <a:t>allows us to construct the coherence matrix, or dynamic functional connectivity matrix, at that time point.</a:t>
            </a:r>
          </a:p>
        </p:txBody>
      </p:sp>
      <p:sp>
        <p:nvSpPr>
          <p:cNvPr id="4" name="Slide Number Placeholder 3"/>
          <p:cNvSpPr>
            <a:spLocks noGrp="1"/>
          </p:cNvSpPr>
          <p:nvPr>
            <p:ph type="sldNum" sz="quarter" idx="5"/>
          </p:nvPr>
        </p:nvSpPr>
        <p:spPr/>
        <p:txBody>
          <a:bodyPr/>
          <a:lstStyle/>
          <a:p>
            <a:fld id="{F2646843-91BE-374F-88AD-A469EE5DB0D6}" type="slidenum">
              <a:rPr lang="en-US" smtClean="0"/>
              <a:t>16</a:t>
            </a:fld>
            <a:endParaRPr lang="en-US"/>
          </a:p>
        </p:txBody>
      </p:sp>
    </p:spTree>
    <p:extLst>
      <p:ext uri="{BB962C8B-B14F-4D97-AF65-F5344CB8AC3E}">
        <p14:creationId xmlns:p14="http://schemas.microsoft.com/office/powerpoint/2010/main" val="3216476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17</a:t>
            </a:fld>
            <a:endParaRPr lang="en-US"/>
          </a:p>
        </p:txBody>
      </p:sp>
    </p:spTree>
    <p:extLst>
      <p:ext uri="{BB962C8B-B14F-4D97-AF65-F5344CB8AC3E}">
        <p14:creationId xmlns:p14="http://schemas.microsoft.com/office/powerpoint/2010/main" val="429422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To reduce the dimensionality of the data, LEICA examines only the most dominant connectivity pattern at each time point.  These patterns are easy to identify:</a:t>
                </a:r>
                <a:r>
                  <a:rPr lang="en-US" sz="1800" baseline="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because functional connectivity matrices are always both real and symmetric, the </a:t>
                </a:r>
                <a14:m>
                  <m:oMath xmlns:m="http://schemas.openxmlformats.org/officeDocument/2006/math">
                    <m:r>
                      <m:rPr>
                        <m:sty m:val="p"/>
                      </m:rPr>
                      <a:rPr lang="en-US" sz="1800">
                        <a:effectLst/>
                        <a:latin typeface="Cambria Math" panose="02040503050406030204" pitchFamily="18" charset="0"/>
                        <a:ea typeface="Times New Roman" panose="02020603050405020304" pitchFamily="18" charset="0"/>
                      </a:rPr>
                      <m:t>dFC</m:t>
                    </m:r>
                  </m:oMath>
                </a14:m>
                <a:r>
                  <a:rPr lang="en-US" sz="1800" dirty="0">
                    <a:effectLst/>
                    <a:latin typeface="Times New Roman" panose="02020603050405020304" pitchFamily="18" charset="0"/>
                    <a:ea typeface="DengXian" panose="02010600030101010101" pitchFamily="2" charset="-122"/>
                  </a:rPr>
                  <a:t> </a:t>
                </a:r>
                <a:r>
                  <a:rPr lang="en-US" sz="1800" dirty="0">
                    <a:effectLst/>
                    <a:latin typeface="Times New Roman" panose="02020603050405020304" pitchFamily="18" charset="0"/>
                    <a:ea typeface="Times New Roman" panose="02020603050405020304" pitchFamily="18" charset="0"/>
                  </a:rPr>
                  <a:t>at any time point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𝑡</m:t>
                    </m:r>
                  </m:oMath>
                </a14:m>
                <a:r>
                  <a:rPr lang="en-US" sz="1800" dirty="0">
                    <a:effectLst/>
                    <a:latin typeface="Times New Roman" panose="02020603050405020304" pitchFamily="18" charset="0"/>
                    <a:ea typeface="DengXian" panose="02010600030101010101" pitchFamily="2" charset="-122"/>
                  </a:rPr>
                  <a:t> </a:t>
                </a:r>
                <a:r>
                  <a:rPr lang="en-US" sz="1800" dirty="0">
                    <a:effectLst/>
                    <a:latin typeface="Times New Roman" panose="02020603050405020304" pitchFamily="18" charset="0"/>
                    <a:ea typeface="Times New Roman" panose="02020603050405020304" pitchFamily="18" charset="0"/>
                  </a:rPr>
                  <a:t>can be decomposed into</a:t>
                </a:r>
                <a:endParaRPr lang="en-ES" sz="1800" dirty="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ea typeface="Times New Roman" panose="02020603050405020304" pitchFamily="18" charset="0"/>
                        </a:rPr>
                        <m:t>dFC</m:t>
                      </m:r>
                      <m:d>
                        <m:dPr>
                          <m:ctrlPr>
                            <a:rPr lang="en-E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𝑡</m:t>
                          </m:r>
                        </m:e>
                      </m:d>
                      <m:r>
                        <a:rPr lang="en-US" sz="1800">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𝑉𝐷</m:t>
                      </m:r>
                      <m:sSup>
                        <m:sSupPr>
                          <m:ctrlPr>
                            <a:rPr lang="en-E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𝑉</m:t>
                          </m:r>
                        </m:e>
                        <m:sup>
                          <m:r>
                            <a:rPr lang="en-US" sz="1800" i="1">
                              <a:effectLst/>
                              <a:latin typeface="Cambria Math" panose="02040503050406030204" pitchFamily="18" charset="0"/>
                              <a:ea typeface="Times New Roman" panose="02020603050405020304" pitchFamily="18" charset="0"/>
                            </a:rPr>
                            <m:t>−1</m:t>
                          </m:r>
                        </m:sup>
                      </m:sSup>
                    </m:oMath>
                  </m:oMathPara>
                </a14:m>
                <a:endParaRPr lang="en-E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DengXian" panose="02010600030101010101" pitchFamily="2" charset="-122"/>
                  </a:rPr>
                  <a:t>with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𝑉</m:t>
                    </m:r>
                  </m:oMath>
                </a14:m>
                <a:r>
                  <a:rPr lang="en-US" sz="1800" dirty="0">
                    <a:effectLst/>
                    <a:latin typeface="Times New Roman" panose="02020603050405020304" pitchFamily="18" charset="0"/>
                    <a:ea typeface="DengXian" panose="02010600030101010101" pitchFamily="2" charset="-122"/>
                  </a:rPr>
                  <a:t> being the eigenvectors of </a:t>
                </a:r>
                <a14:m>
                  <m:oMath xmlns:m="http://schemas.openxmlformats.org/officeDocument/2006/math">
                    <m:r>
                      <m:rPr>
                        <m:sty m:val="p"/>
                      </m:rPr>
                      <a:rPr lang="en-US" sz="1800">
                        <a:effectLst/>
                        <a:latin typeface="Cambria Math" panose="02040503050406030204" pitchFamily="18" charset="0"/>
                        <a:ea typeface="DengXian" panose="02010600030101010101" pitchFamily="2" charset="-122"/>
                      </a:rPr>
                      <m:t>d</m:t>
                    </m:r>
                    <m:r>
                      <m:rPr>
                        <m:sty m:val="p"/>
                      </m:rPr>
                      <a:rPr lang="en-US" sz="1800">
                        <a:effectLst/>
                        <a:latin typeface="Cambria Math" panose="02040503050406030204" pitchFamily="18" charset="0"/>
                        <a:ea typeface="Times New Roman" panose="02020603050405020304" pitchFamily="18" charset="0"/>
                      </a:rPr>
                      <m:t>FC</m:t>
                    </m:r>
                    <m:d>
                      <m:dPr>
                        <m:ctrlPr>
                          <a:rPr lang="en-E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𝑡</m:t>
                        </m:r>
                      </m:e>
                    </m:d>
                  </m:oMath>
                </a14:m>
                <a:r>
                  <a:rPr lang="en-US" sz="1800" dirty="0">
                    <a:effectLst/>
                    <a:latin typeface="Times New Roman" panose="02020603050405020304" pitchFamily="18" charset="0"/>
                    <a:ea typeface="DengXian" panose="02010600030101010101" pitchFamily="2" charset="-122"/>
                  </a:rPr>
                  <a:t> and </a:t>
                </a:r>
                <a14:m>
                  <m:oMath xmlns:m="http://schemas.openxmlformats.org/officeDocument/2006/math">
                    <m:r>
                      <a:rPr lang="en-US" sz="1800" i="1">
                        <a:effectLst/>
                        <a:latin typeface="Cambria Math" panose="02040503050406030204" pitchFamily="18" charset="0"/>
                        <a:ea typeface="DengXian" panose="02010600030101010101" pitchFamily="2" charset="-122"/>
                      </a:rPr>
                      <m:t>𝐷</m:t>
                    </m:r>
                  </m:oMath>
                </a14:m>
                <a:r>
                  <a:rPr lang="en-US" sz="1800" dirty="0">
                    <a:effectLst/>
                    <a:latin typeface="Times New Roman" panose="02020603050405020304" pitchFamily="18" charset="0"/>
                    <a:ea typeface="DengXian" panose="02010600030101010101" pitchFamily="2" charset="-122"/>
                  </a:rPr>
                  <a:t> the diagonal matrix of eigenvalues.  As the eigenvectors of a symmetric matrix must be orthogonal, </a:t>
                </a:r>
                <a14:m>
                  <m:oMath xmlns:m="http://schemas.openxmlformats.org/officeDocument/2006/math">
                    <m:sSup>
                      <m:sSupPr>
                        <m:ctrlPr>
                          <a:rPr lang="en-E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𝑉</m:t>
                        </m:r>
                      </m:e>
                      <m:sup>
                        <m:r>
                          <a:rPr lang="en-US" sz="1800" i="1">
                            <a:effectLst/>
                            <a:latin typeface="Cambria Math" panose="02040503050406030204" pitchFamily="18" charset="0"/>
                            <a:ea typeface="Times New Roman" panose="02020603050405020304" pitchFamily="18" charset="0"/>
                          </a:rPr>
                          <m:t>−1</m:t>
                        </m:r>
                      </m:sup>
                    </m:sSup>
                    <m:r>
                      <a:rPr lang="en-US" sz="1800" i="1">
                        <a:effectLst/>
                        <a:latin typeface="Cambria Math" panose="02040503050406030204" pitchFamily="18" charset="0"/>
                        <a:ea typeface="Times New Roman" panose="02020603050405020304" pitchFamily="18" charset="0"/>
                      </a:rPr>
                      <m:t>=</m:t>
                    </m:r>
                    <m:sSup>
                      <m:sSupPr>
                        <m:ctrlPr>
                          <a:rPr lang="en-E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𝑉</m:t>
                        </m:r>
                      </m:e>
                      <m:sup>
                        <m:r>
                          <a:rPr lang="en-US" sz="1800" i="1">
                            <a:effectLst/>
                            <a:latin typeface="Cambria Math" panose="02040503050406030204" pitchFamily="18" charset="0"/>
                            <a:ea typeface="Times New Roman" panose="02020603050405020304" pitchFamily="18" charset="0"/>
                          </a:rPr>
                          <m:t>𝑇</m:t>
                        </m:r>
                      </m:sup>
                    </m:sSup>
                  </m:oMath>
                </a14:m>
                <a:r>
                  <a:rPr lang="en-US" sz="1800" dirty="0">
                    <a:effectLst/>
                    <a:latin typeface="Times New Roman" panose="02020603050405020304" pitchFamily="18" charset="0"/>
                    <a:ea typeface="DengXian" panose="02010600030101010101" pitchFamily="2" charset="-122"/>
                  </a:rPr>
                  <a:t>; thus, </a:t>
                </a:r>
                <a:endParaRPr lang="en-ES" sz="1800" dirty="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ea typeface="Times New Roman" panose="02020603050405020304" pitchFamily="18" charset="0"/>
                        </a:rPr>
                        <m:t>dFC</m:t>
                      </m:r>
                      <m:d>
                        <m:dPr>
                          <m:ctrlPr>
                            <a:rPr lang="en-E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𝑡</m:t>
                          </m:r>
                        </m:e>
                      </m:d>
                      <m:r>
                        <a:rPr lang="en-US" sz="1800">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𝑉𝐷</m:t>
                      </m:r>
                      <m:sSup>
                        <m:sSupPr>
                          <m:ctrlPr>
                            <a:rPr lang="en-E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𝑉</m:t>
                          </m:r>
                        </m:e>
                        <m:sup>
                          <m:r>
                            <a:rPr lang="en-US" sz="1800" i="1">
                              <a:effectLst/>
                              <a:latin typeface="Cambria Math" panose="02040503050406030204" pitchFamily="18" charset="0"/>
                              <a:ea typeface="Times New Roman" panose="02020603050405020304" pitchFamily="18" charset="0"/>
                            </a:rPr>
                            <m:t>𝑇</m:t>
                          </m:r>
                        </m:sup>
                      </m:sSup>
                    </m:oMath>
                  </m:oMathPara>
                </a14:m>
                <a:endParaRPr lang="en-E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DengXian" panose="02010600030101010101" pitchFamily="2" charset="-122"/>
                  </a:rPr>
                  <a:t>which may be equivalently written as</a:t>
                </a:r>
                <a:endParaRPr lang="en-ES" sz="1800" dirty="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ea typeface="Times New Roman" panose="02020603050405020304" pitchFamily="18" charset="0"/>
                        </a:rPr>
                        <m:t>dFC</m:t>
                      </m:r>
                      <m:d>
                        <m:dPr>
                          <m:ctrlPr>
                            <a:rPr lang="en-E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𝑡</m:t>
                          </m:r>
                        </m:e>
                      </m:d>
                      <m:r>
                        <a:rPr lang="en-US" sz="1800">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𝑉𝐷</m:t>
                      </m:r>
                      <m:sSup>
                        <m:sSupPr>
                          <m:ctrlPr>
                            <a:rPr lang="en-E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𝑉</m:t>
                          </m:r>
                        </m:e>
                        <m:sup>
                          <m:r>
                            <a:rPr lang="en-US" sz="1800" i="1">
                              <a:effectLst/>
                              <a:latin typeface="Cambria Math" panose="02040503050406030204" pitchFamily="18" charset="0"/>
                              <a:ea typeface="Times New Roman" panose="02020603050405020304" pitchFamily="18" charset="0"/>
                            </a:rPr>
                            <m:t>𝑇</m:t>
                          </m:r>
                        </m:sup>
                      </m:sSup>
                      <m:r>
                        <a:rPr lang="en-US" sz="1800" i="1">
                          <a:effectLst/>
                          <a:latin typeface="Cambria Math" panose="02040503050406030204" pitchFamily="18" charset="0"/>
                          <a:ea typeface="DengXian" panose="02010600030101010101" pitchFamily="2" charset="-122"/>
                        </a:rPr>
                        <m:t>=</m:t>
                      </m:r>
                      <m:nary>
                        <m:naryPr>
                          <m:chr m:val="∑"/>
                          <m:limLoc m:val="undOvr"/>
                          <m:supHide m:val="on"/>
                          <m:ctrlPr>
                            <a:rPr lang="en-ES" sz="1800" i="1">
                              <a:effectLst/>
                              <a:latin typeface="Cambria Math" panose="02040503050406030204" pitchFamily="18" charset="0"/>
                              <a:ea typeface="DengXian" panose="02010600030101010101" pitchFamily="2" charset="-122"/>
                            </a:rPr>
                          </m:ctrlPr>
                        </m:naryPr>
                        <m:sub>
                          <m:r>
                            <a:rPr lang="en-US" sz="1800" i="1">
                              <a:effectLst/>
                              <a:latin typeface="Cambria Math" panose="02040503050406030204" pitchFamily="18" charset="0"/>
                              <a:ea typeface="DengXian" panose="02010600030101010101" pitchFamily="2" charset="-122"/>
                            </a:rPr>
                            <m:t>𝑛</m:t>
                          </m:r>
                        </m:sub>
                        <m:sup/>
                        <m:e>
                          <m:sSub>
                            <m:sSubPr>
                              <m:ctrlPr>
                                <a:rPr lang="en-ES" sz="1800" i="1">
                                  <a:effectLst/>
                                  <a:latin typeface="Cambria Math" panose="02040503050406030204" pitchFamily="18" charset="0"/>
                                  <a:ea typeface="DengXian" panose="02010600030101010101" pitchFamily="2" charset="-122"/>
                                </a:rPr>
                              </m:ctrlPr>
                            </m:sSubPr>
                            <m:e>
                              <m:r>
                                <a:rPr lang="en-US" sz="1800" i="1">
                                  <a:effectLst/>
                                  <a:latin typeface="Cambria Math" panose="02040503050406030204" pitchFamily="18" charset="0"/>
                                  <a:ea typeface="DengXian" panose="02010600030101010101" pitchFamily="2" charset="-122"/>
                                </a:rPr>
                                <m:t>𝜆</m:t>
                              </m:r>
                            </m:e>
                            <m:sub>
                              <m:r>
                                <a:rPr lang="en-US" sz="1800" i="1">
                                  <a:effectLst/>
                                  <a:latin typeface="Cambria Math" panose="02040503050406030204" pitchFamily="18" charset="0"/>
                                  <a:ea typeface="DengXian" panose="02010600030101010101" pitchFamily="2" charset="-122"/>
                                </a:rPr>
                                <m:t>𝑛</m:t>
                              </m:r>
                            </m:sub>
                          </m:sSub>
                          <m:sSub>
                            <m:sSubPr>
                              <m:ctrlPr>
                                <a:rPr lang="en-ES" sz="1800" i="1">
                                  <a:effectLst/>
                                  <a:latin typeface="Cambria Math" panose="02040503050406030204" pitchFamily="18" charset="0"/>
                                  <a:ea typeface="DengXian" panose="02010600030101010101" pitchFamily="2" charset="-122"/>
                                </a:rPr>
                              </m:ctrlPr>
                            </m:sSubPr>
                            <m:e>
                              <m:r>
                                <a:rPr lang="en-US" sz="1800" i="1">
                                  <a:effectLst/>
                                  <a:latin typeface="Cambria Math" panose="02040503050406030204" pitchFamily="18" charset="0"/>
                                  <a:ea typeface="DengXian" panose="02010600030101010101" pitchFamily="2" charset="-122"/>
                                </a:rPr>
                                <m:t>𝑣</m:t>
                              </m:r>
                            </m:e>
                            <m:sub>
                              <m:r>
                                <a:rPr lang="en-US" sz="1800" i="1">
                                  <a:effectLst/>
                                  <a:latin typeface="Cambria Math" panose="02040503050406030204" pitchFamily="18" charset="0"/>
                                  <a:ea typeface="DengXian" panose="02010600030101010101" pitchFamily="2" charset="-122"/>
                                </a:rPr>
                                <m:t>𝑛</m:t>
                              </m:r>
                            </m:sub>
                          </m:sSub>
                          <m:sSubSup>
                            <m:sSubSupPr>
                              <m:ctrlPr>
                                <a:rPr lang="en-ES" sz="1800" i="1">
                                  <a:effectLst/>
                                  <a:latin typeface="Cambria Math" panose="02040503050406030204" pitchFamily="18" charset="0"/>
                                  <a:ea typeface="DengXian" panose="02010600030101010101" pitchFamily="2" charset="-122"/>
                                </a:rPr>
                              </m:ctrlPr>
                            </m:sSubSupPr>
                            <m:e>
                              <m:r>
                                <a:rPr lang="en-US" sz="1800" i="1">
                                  <a:effectLst/>
                                  <a:latin typeface="Cambria Math" panose="02040503050406030204" pitchFamily="18" charset="0"/>
                                  <a:ea typeface="DengXian" panose="02010600030101010101" pitchFamily="2" charset="-122"/>
                                </a:rPr>
                                <m:t>𝑣</m:t>
                              </m:r>
                            </m:e>
                            <m:sub>
                              <m:r>
                                <a:rPr lang="en-US" sz="1800" i="1">
                                  <a:effectLst/>
                                  <a:latin typeface="Cambria Math" panose="02040503050406030204" pitchFamily="18" charset="0"/>
                                  <a:ea typeface="DengXian" panose="02010600030101010101" pitchFamily="2" charset="-122"/>
                                </a:rPr>
                                <m:t>𝑛</m:t>
                              </m:r>
                            </m:sub>
                            <m:sup>
                              <m:r>
                                <a:rPr lang="en-US" sz="1800" i="1">
                                  <a:effectLst/>
                                  <a:latin typeface="Cambria Math" panose="02040503050406030204" pitchFamily="18" charset="0"/>
                                  <a:ea typeface="DengXian" panose="02010600030101010101" pitchFamily="2" charset="-122"/>
                                </a:rPr>
                                <m:t>𝑇</m:t>
                              </m:r>
                            </m:sup>
                          </m:sSubSup>
                        </m:e>
                      </m:nary>
                    </m:oMath>
                  </m:oMathPara>
                </a14:m>
                <a:endParaRPr lang="en-E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DengXian" panose="02010600030101010101" pitchFamily="2" charset="-122"/>
                  </a:rPr>
                  <a:t>where </a:t>
                </a:r>
                <a14:m>
                  <m:oMath xmlns:m="http://schemas.openxmlformats.org/officeDocument/2006/math">
                    <m:sSub>
                      <m:sSubPr>
                        <m:ctrlPr>
                          <a:rPr lang="en-ES" sz="1800" i="1">
                            <a:effectLst/>
                            <a:latin typeface="Cambria Math" panose="02040503050406030204" pitchFamily="18" charset="0"/>
                            <a:ea typeface="DengXian" panose="02010600030101010101" pitchFamily="2" charset="-122"/>
                          </a:rPr>
                        </m:ctrlPr>
                      </m:sSubPr>
                      <m:e>
                        <m:r>
                          <a:rPr lang="en-US" sz="1800" i="1">
                            <a:effectLst/>
                            <a:latin typeface="Cambria Math" panose="02040503050406030204" pitchFamily="18" charset="0"/>
                            <a:ea typeface="DengXian" panose="02010600030101010101" pitchFamily="2" charset="-122"/>
                          </a:rPr>
                          <m:t>𝑣</m:t>
                        </m:r>
                      </m:e>
                      <m:sub>
                        <m:r>
                          <a:rPr lang="en-US" sz="1800" i="1">
                            <a:effectLst/>
                            <a:latin typeface="Cambria Math" panose="02040503050406030204" pitchFamily="18" charset="0"/>
                            <a:ea typeface="DengXian" panose="02010600030101010101" pitchFamily="2" charset="-122"/>
                          </a:rPr>
                          <m:t>𝑛</m:t>
                        </m:r>
                      </m:sub>
                    </m:sSub>
                  </m:oMath>
                </a14:m>
                <a:r>
                  <a:rPr lang="en-US" sz="1800" dirty="0">
                    <a:effectLst/>
                    <a:latin typeface="Times New Roman" panose="02020603050405020304" pitchFamily="18" charset="0"/>
                    <a:ea typeface="DengXian" panose="02010600030101010101" pitchFamily="2" charset="-122"/>
                  </a:rPr>
                  <a:t> is the </a:t>
                </a:r>
                <a14:m>
                  <m:oMath xmlns:m="http://schemas.openxmlformats.org/officeDocument/2006/math">
                    <m:sSup>
                      <m:sSupPr>
                        <m:ctrlPr>
                          <a:rPr lang="en-ES" sz="1800" i="1">
                            <a:effectLst/>
                            <a:latin typeface="Cambria Math" panose="02040503050406030204" pitchFamily="18" charset="0"/>
                            <a:ea typeface="DengXian" panose="02010600030101010101" pitchFamily="2" charset="-122"/>
                          </a:rPr>
                        </m:ctrlPr>
                      </m:sSupPr>
                      <m:e>
                        <m:r>
                          <a:rPr lang="en-US" sz="1800" i="1">
                            <a:effectLst/>
                            <a:latin typeface="Cambria Math" panose="02040503050406030204" pitchFamily="18" charset="0"/>
                            <a:ea typeface="DengXian" panose="02010600030101010101" pitchFamily="2" charset="-122"/>
                          </a:rPr>
                          <m:t>𝑛</m:t>
                        </m:r>
                      </m:e>
                      <m:sup>
                        <m:r>
                          <a:rPr lang="en-US" sz="1800" i="1">
                            <a:effectLst/>
                            <a:latin typeface="Cambria Math" panose="02040503050406030204" pitchFamily="18" charset="0"/>
                            <a:ea typeface="DengXian" panose="02010600030101010101" pitchFamily="2" charset="-122"/>
                          </a:rPr>
                          <m:t>𝑡h</m:t>
                        </m:r>
                      </m:sup>
                    </m:sSup>
                  </m:oMath>
                </a14:m>
                <a:r>
                  <a:rPr lang="en-US" sz="1800" dirty="0">
                    <a:effectLst/>
                    <a:latin typeface="Times New Roman" panose="02020603050405020304" pitchFamily="18" charset="0"/>
                    <a:ea typeface="DengXian" panose="02010600030101010101" pitchFamily="2" charset="-122"/>
                  </a:rPr>
                  <a:t> eigenvector and </a:t>
                </a:r>
                <a14:m>
                  <m:oMath xmlns:m="http://schemas.openxmlformats.org/officeDocument/2006/math">
                    <m:sSub>
                      <m:sSubPr>
                        <m:ctrlPr>
                          <a:rPr lang="en-ES" sz="1800" i="1">
                            <a:effectLst/>
                            <a:latin typeface="Cambria Math" panose="02040503050406030204" pitchFamily="18" charset="0"/>
                            <a:ea typeface="DengXian" panose="02010600030101010101" pitchFamily="2" charset="-122"/>
                          </a:rPr>
                        </m:ctrlPr>
                      </m:sSubPr>
                      <m:e>
                        <m:r>
                          <a:rPr lang="en-US" sz="1800" i="1">
                            <a:effectLst/>
                            <a:latin typeface="Cambria Math" panose="02040503050406030204" pitchFamily="18" charset="0"/>
                            <a:ea typeface="DengXian" panose="02010600030101010101" pitchFamily="2" charset="-122"/>
                          </a:rPr>
                          <m:t>𝜆</m:t>
                        </m:r>
                      </m:e>
                      <m:sub>
                        <m:r>
                          <a:rPr lang="en-US" sz="1800" i="1">
                            <a:effectLst/>
                            <a:latin typeface="Cambria Math" panose="02040503050406030204" pitchFamily="18" charset="0"/>
                            <a:ea typeface="DengXian" panose="02010600030101010101" pitchFamily="2" charset="-122"/>
                          </a:rPr>
                          <m:t>𝑛</m:t>
                        </m:r>
                      </m:sub>
                    </m:sSub>
                  </m:oMath>
                </a14:m>
                <a:r>
                  <a:rPr lang="en-US" sz="1800" dirty="0">
                    <a:effectLst/>
                    <a:latin typeface="Times New Roman" panose="02020603050405020304" pitchFamily="18" charset="0"/>
                    <a:ea typeface="DengXian" panose="02010600030101010101" pitchFamily="2" charset="-122"/>
                  </a:rPr>
                  <a:t> the  </a:t>
                </a:r>
                <a14:m>
                  <m:oMath xmlns:m="http://schemas.openxmlformats.org/officeDocument/2006/math">
                    <m:sSup>
                      <m:sSupPr>
                        <m:ctrlPr>
                          <a:rPr lang="en-ES" sz="1800" i="1">
                            <a:effectLst/>
                            <a:latin typeface="Cambria Math" panose="02040503050406030204" pitchFamily="18" charset="0"/>
                            <a:ea typeface="DengXian" panose="02010600030101010101" pitchFamily="2" charset="-122"/>
                          </a:rPr>
                        </m:ctrlPr>
                      </m:sSupPr>
                      <m:e>
                        <m:r>
                          <a:rPr lang="en-US" sz="1800" i="1">
                            <a:effectLst/>
                            <a:latin typeface="Cambria Math" panose="02040503050406030204" pitchFamily="18" charset="0"/>
                            <a:ea typeface="DengXian" panose="02010600030101010101" pitchFamily="2" charset="-122"/>
                          </a:rPr>
                          <m:t>𝑛</m:t>
                        </m:r>
                      </m:e>
                      <m:sup>
                        <m:r>
                          <a:rPr lang="en-US" sz="1800" i="1">
                            <a:effectLst/>
                            <a:latin typeface="Cambria Math" panose="02040503050406030204" pitchFamily="18" charset="0"/>
                            <a:ea typeface="DengXian" panose="02010600030101010101" pitchFamily="2" charset="-122"/>
                          </a:rPr>
                          <m:t>𝑡h</m:t>
                        </m:r>
                      </m:sup>
                    </m:sSup>
                  </m:oMath>
                </a14:m>
                <a:r>
                  <a:rPr lang="en-US" sz="1800" dirty="0">
                    <a:effectLst/>
                    <a:latin typeface="Times New Roman" panose="02020603050405020304" pitchFamily="18" charset="0"/>
                    <a:ea typeface="DengXian" panose="02010600030101010101" pitchFamily="2" charset="-122"/>
                  </a:rPr>
                  <a:t> eigenvalue of </a:t>
                </a:r>
                <a14:m>
                  <m:oMath xmlns:m="http://schemas.openxmlformats.org/officeDocument/2006/math">
                    <m:r>
                      <m:rPr>
                        <m:sty m:val="p"/>
                      </m:rPr>
                      <a:rPr lang="en-US" sz="1800">
                        <a:effectLst/>
                        <a:latin typeface="Cambria Math" panose="02040503050406030204" pitchFamily="18" charset="0"/>
                        <a:ea typeface="Times New Roman" panose="02020603050405020304" pitchFamily="18" charset="0"/>
                      </a:rPr>
                      <m:t>dFC</m:t>
                    </m:r>
                    <m:d>
                      <m:dPr>
                        <m:ctrlPr>
                          <a:rPr lang="en-ES" sz="1800"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rPr>
                          <m:t>𝑡</m:t>
                        </m:r>
                      </m:e>
                    </m:d>
                  </m:oMath>
                </a14:m>
                <a:r>
                  <a:rPr lang="en-US" sz="1800" dirty="0">
                    <a:effectLst/>
                    <a:latin typeface="Times New Roman" panose="02020603050405020304" pitchFamily="18" charset="0"/>
                    <a:ea typeface="DengXian" panose="02010600030101010101" pitchFamily="2" charset="-122"/>
                  </a:rPr>
                  <a:t>.  At each time point, the instantaneous FC matrix may be decomposed into a weighted sum of eigenvector outer products </a:t>
                </a:r>
                <a14:m>
                  <m:oMath xmlns:m="http://schemas.openxmlformats.org/officeDocument/2006/math">
                    <m:sSub>
                      <m:sSubPr>
                        <m:ctrlPr>
                          <a:rPr lang="en-ES" sz="1800" i="1">
                            <a:effectLst/>
                            <a:latin typeface="Cambria Math" panose="02040503050406030204" pitchFamily="18" charset="0"/>
                            <a:ea typeface="DengXian" panose="02010600030101010101" pitchFamily="2" charset="-122"/>
                          </a:rPr>
                        </m:ctrlPr>
                      </m:sSubPr>
                      <m:e>
                        <m:r>
                          <a:rPr lang="en-US" sz="1800" i="1">
                            <a:effectLst/>
                            <a:latin typeface="Cambria Math" panose="02040503050406030204" pitchFamily="18" charset="0"/>
                            <a:ea typeface="DengXian" panose="02010600030101010101" pitchFamily="2" charset="-122"/>
                          </a:rPr>
                          <m:t>𝑣</m:t>
                        </m:r>
                      </m:e>
                      <m:sub>
                        <m:r>
                          <a:rPr lang="en-US" sz="1800" i="1">
                            <a:effectLst/>
                            <a:latin typeface="Cambria Math" panose="02040503050406030204" pitchFamily="18" charset="0"/>
                            <a:ea typeface="DengXian" panose="02010600030101010101" pitchFamily="2" charset="-122"/>
                          </a:rPr>
                          <m:t>𝑛</m:t>
                        </m:r>
                      </m:sub>
                    </m:sSub>
                    <m:sSubSup>
                      <m:sSubSupPr>
                        <m:ctrlPr>
                          <a:rPr lang="en-ES" sz="1800" i="1">
                            <a:effectLst/>
                            <a:latin typeface="Cambria Math" panose="02040503050406030204" pitchFamily="18" charset="0"/>
                            <a:ea typeface="DengXian" panose="02010600030101010101" pitchFamily="2" charset="-122"/>
                          </a:rPr>
                        </m:ctrlPr>
                      </m:sSubSupPr>
                      <m:e>
                        <m:r>
                          <a:rPr lang="en-US" sz="1800" i="1">
                            <a:effectLst/>
                            <a:latin typeface="Cambria Math" panose="02040503050406030204" pitchFamily="18" charset="0"/>
                            <a:ea typeface="DengXian" panose="02010600030101010101" pitchFamily="2" charset="-122"/>
                          </a:rPr>
                          <m:t>𝑣</m:t>
                        </m:r>
                      </m:e>
                      <m:sub>
                        <m:r>
                          <a:rPr lang="en-US" sz="1800" i="1">
                            <a:effectLst/>
                            <a:latin typeface="Cambria Math" panose="02040503050406030204" pitchFamily="18" charset="0"/>
                            <a:ea typeface="DengXian" panose="02010600030101010101" pitchFamily="2" charset="-122"/>
                          </a:rPr>
                          <m:t>𝑛</m:t>
                        </m:r>
                      </m:sub>
                      <m:sup>
                        <m:r>
                          <a:rPr lang="en-US" sz="1800" i="1">
                            <a:effectLst/>
                            <a:latin typeface="Cambria Math" panose="02040503050406030204" pitchFamily="18" charset="0"/>
                            <a:ea typeface="DengXian" panose="02010600030101010101" pitchFamily="2" charset="-122"/>
                          </a:rPr>
                          <m:t>𝑇</m:t>
                        </m:r>
                      </m:sup>
                    </m:sSubSup>
                  </m:oMath>
                </a14:m>
                <a:r>
                  <a:rPr lang="en-US" sz="1800" dirty="0">
                    <a:effectLst/>
                    <a:latin typeface="Times New Roman" panose="02020603050405020304" pitchFamily="18" charset="0"/>
                    <a:ea typeface="DengXian" panose="02010600030101010101" pitchFamily="2" charset="-122"/>
                  </a:rPr>
                  <a:t> weighted according to the respective eigenvalue </a:t>
                </a:r>
                <a14:m>
                  <m:oMath xmlns:m="http://schemas.openxmlformats.org/officeDocument/2006/math">
                    <m:sSub>
                      <m:sSubPr>
                        <m:ctrlPr>
                          <a:rPr lang="en-ES" sz="1800" i="1">
                            <a:effectLst/>
                            <a:latin typeface="Cambria Math" panose="02040503050406030204" pitchFamily="18" charset="0"/>
                            <a:ea typeface="DengXian" panose="02010600030101010101" pitchFamily="2" charset="-122"/>
                          </a:rPr>
                        </m:ctrlPr>
                      </m:sSubPr>
                      <m:e>
                        <m:r>
                          <a:rPr lang="en-US" sz="1800" i="1">
                            <a:effectLst/>
                            <a:latin typeface="Cambria Math" panose="02040503050406030204" pitchFamily="18" charset="0"/>
                            <a:ea typeface="DengXian" panose="02010600030101010101" pitchFamily="2" charset="-122"/>
                          </a:rPr>
                          <m:t>𝜆</m:t>
                        </m:r>
                      </m:e>
                      <m:sub>
                        <m:r>
                          <a:rPr lang="en-US" sz="1800" i="1">
                            <a:effectLst/>
                            <a:latin typeface="Cambria Math" panose="02040503050406030204" pitchFamily="18" charset="0"/>
                            <a:ea typeface="DengXian" panose="02010600030101010101" pitchFamily="2" charset="-122"/>
                          </a:rPr>
                          <m:t>𝑛</m:t>
                        </m:r>
                      </m:sub>
                    </m:sSub>
                  </m:oMath>
                </a14:m>
                <a:r>
                  <a:rPr lang="en-US" sz="1800" dirty="0">
                    <a:effectLst/>
                    <a:latin typeface="Times New Roman" panose="02020603050405020304" pitchFamily="18" charset="0"/>
                    <a:ea typeface="DengXian" panose="02010600030101010101" pitchFamily="2" charset="-122"/>
                  </a:rPr>
                  <a:t>.  Thus, finding the dominant spatial pattern at any time point simply involves finding the eigenvector with the largest eigenvalue at that time point.  In addition, one may easily compute the proportion of variance which this pattern captures by dividing the leading eigenvalue by the sum of all eigenvalues:</a:t>
                </a:r>
                <a:endParaRPr lang="en-ES" sz="1800" dirty="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ea typeface="Times New Roman" panose="02020603050405020304" pitchFamily="18" charset="0"/>
                        </a:rPr>
                        <m:t>ρ</m:t>
                      </m:r>
                      <m:r>
                        <a:rPr lang="en-US" sz="1800" i="1">
                          <a:effectLst/>
                          <a:latin typeface="Cambria Math" panose="02040503050406030204" pitchFamily="18" charset="0"/>
                          <a:ea typeface="DengXian" panose="02010600030101010101" pitchFamily="2" charset="-122"/>
                        </a:rPr>
                        <m:t>=</m:t>
                      </m:r>
                      <m:f>
                        <m:fPr>
                          <m:ctrlPr>
                            <a:rPr lang="en-ES" sz="1800" i="1">
                              <a:effectLst/>
                              <a:latin typeface="Cambria Math" panose="02040503050406030204" pitchFamily="18" charset="0"/>
                              <a:ea typeface="DengXian" panose="02010600030101010101" pitchFamily="2" charset="-122"/>
                            </a:rPr>
                          </m:ctrlPr>
                        </m:fPr>
                        <m:num>
                          <m:sSub>
                            <m:sSubPr>
                              <m:ctrlPr>
                                <a:rPr lang="en-ES" sz="1800" i="1">
                                  <a:effectLst/>
                                  <a:latin typeface="Cambria Math" panose="02040503050406030204" pitchFamily="18" charset="0"/>
                                  <a:ea typeface="DengXian" panose="02010600030101010101" pitchFamily="2" charset="-122"/>
                                </a:rPr>
                              </m:ctrlPr>
                            </m:sSubPr>
                            <m:e>
                              <m:r>
                                <a:rPr lang="en-US" sz="1800" i="1">
                                  <a:effectLst/>
                                  <a:latin typeface="Cambria Math" panose="02040503050406030204" pitchFamily="18" charset="0"/>
                                  <a:ea typeface="DengXian" panose="02010600030101010101" pitchFamily="2" charset="-122"/>
                                </a:rPr>
                                <m:t>𝜆</m:t>
                              </m:r>
                            </m:e>
                            <m:sub>
                              <m:r>
                                <a:rPr lang="en-US" sz="1800" i="1">
                                  <a:effectLst/>
                                  <a:latin typeface="Cambria Math" panose="02040503050406030204" pitchFamily="18" charset="0"/>
                                  <a:ea typeface="DengXian" panose="02010600030101010101" pitchFamily="2" charset="-122"/>
                                </a:rPr>
                                <m:t>𝑙</m:t>
                              </m:r>
                            </m:sub>
                          </m:sSub>
                        </m:num>
                        <m:den>
                          <m:nary>
                            <m:naryPr>
                              <m:chr m:val="∑"/>
                              <m:limLoc m:val="undOvr"/>
                              <m:supHide m:val="on"/>
                              <m:ctrlPr>
                                <a:rPr lang="en-ES" sz="1800" i="1">
                                  <a:effectLst/>
                                  <a:latin typeface="Cambria Math" panose="02040503050406030204" pitchFamily="18" charset="0"/>
                                  <a:ea typeface="DengXian" panose="02010600030101010101" pitchFamily="2" charset="-122"/>
                                </a:rPr>
                              </m:ctrlPr>
                            </m:naryPr>
                            <m:sub>
                              <m:r>
                                <a:rPr lang="en-US" sz="1800" i="1">
                                  <a:effectLst/>
                                  <a:latin typeface="Cambria Math" panose="02040503050406030204" pitchFamily="18" charset="0"/>
                                  <a:ea typeface="DengXian" panose="02010600030101010101" pitchFamily="2" charset="-122"/>
                                </a:rPr>
                                <m:t>𝑛</m:t>
                              </m:r>
                            </m:sub>
                            <m:sup/>
                            <m:e>
                              <m:sSub>
                                <m:sSubPr>
                                  <m:ctrlPr>
                                    <a:rPr lang="en-ES" sz="1800" i="1">
                                      <a:effectLst/>
                                      <a:latin typeface="Cambria Math" panose="02040503050406030204" pitchFamily="18" charset="0"/>
                                      <a:ea typeface="DengXian" panose="02010600030101010101" pitchFamily="2" charset="-122"/>
                                    </a:rPr>
                                  </m:ctrlPr>
                                </m:sSubPr>
                                <m:e>
                                  <m:r>
                                    <a:rPr lang="en-US" sz="1800" i="1">
                                      <a:effectLst/>
                                      <a:latin typeface="Cambria Math" panose="02040503050406030204" pitchFamily="18" charset="0"/>
                                      <a:ea typeface="DengXian" panose="02010600030101010101" pitchFamily="2" charset="-122"/>
                                    </a:rPr>
                                    <m:t>𝜆</m:t>
                                  </m:r>
                                </m:e>
                                <m:sub>
                                  <m:r>
                                    <a:rPr lang="en-US" sz="1800" i="1">
                                      <a:effectLst/>
                                      <a:latin typeface="Cambria Math" panose="02040503050406030204" pitchFamily="18" charset="0"/>
                                      <a:ea typeface="DengXian" panose="02010600030101010101" pitchFamily="2" charset="-122"/>
                                    </a:rPr>
                                    <m:t>𝑛</m:t>
                                  </m:r>
                                </m:sub>
                              </m:sSub>
                            </m:e>
                          </m:nary>
                        </m:den>
                      </m:f>
                    </m:oMath>
                  </m:oMathPara>
                </a14:m>
                <a:endParaRPr lang="en-E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Previous work demonstrates that the leading eigenvector consistently represents more than 50% of data variance </a:t>
                </a:r>
                <a:r>
                  <a:rPr lang="en-US" sz="1800" dirty="0">
                    <a:solidFill>
                      <a:srgbClr val="000000"/>
                    </a:solidFill>
                    <a:effectLst/>
                    <a:latin typeface="Times New Roman" panose="02020603050405020304" pitchFamily="18" charset="0"/>
                    <a:ea typeface="Times New Roman" panose="02020603050405020304" pitchFamily="18" charset="0"/>
                  </a:rPr>
                  <a:t>(Cabral et al. 2017; Lord et al. 2019)</a:t>
                </a:r>
                <a:r>
                  <a:rPr lang="en-US" sz="1800" dirty="0">
                    <a:effectLst/>
                    <a:latin typeface="Times New Roman" panose="02020603050405020304" pitchFamily="18" charset="0"/>
                    <a:ea typeface="Times New Roman" panose="02020603050405020304" pitchFamily="18" charset="0"/>
                  </a:rPr>
                  <a:t>, a finding confirmed in the present thesis.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Repeating this process across all subjects and time points produces a space-time array of dominant connectivity networks.</a:t>
                </a:r>
              </a:p>
            </p:txBody>
          </p:sp>
        </mc:Choice>
        <mc:Fallback xmlns="">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at each time point because functional connectivity matrices are always both real and symmetric.  Such matrices are always diagonalizable, so the </a:t>
                </a:r>
                <a:r>
                  <a:rPr lang="en-US" sz="1800" i="0">
                    <a:effectLst/>
                    <a:latin typeface="Cambria Math" panose="02040503050406030204" pitchFamily="18" charset="0"/>
                    <a:ea typeface="Times New Roman" panose="02020603050405020304" pitchFamily="18" charset="0"/>
                  </a:rPr>
                  <a:t>dFC</a:t>
                </a:r>
                <a:r>
                  <a:rPr lang="en-US" sz="1800" dirty="0">
                    <a:effectLst/>
                    <a:latin typeface="Times New Roman" panose="02020603050405020304" pitchFamily="18" charset="0"/>
                    <a:ea typeface="DengXian" panose="02010600030101010101" pitchFamily="2" charset="-122"/>
                  </a:rPr>
                  <a:t> </a:t>
                </a:r>
                <a:r>
                  <a:rPr lang="en-US" sz="1800" dirty="0">
                    <a:effectLst/>
                    <a:latin typeface="Times New Roman" panose="02020603050405020304" pitchFamily="18" charset="0"/>
                    <a:ea typeface="Times New Roman" panose="02020603050405020304" pitchFamily="18" charset="0"/>
                  </a:rPr>
                  <a:t>at any time point </a:t>
                </a:r>
                <a:r>
                  <a:rPr lang="en-US" sz="1800" i="0">
                    <a:effectLst/>
                    <a:latin typeface="Cambria Math" panose="02040503050406030204" pitchFamily="18" charset="0"/>
                    <a:ea typeface="Times New Roman" panose="02020603050405020304" pitchFamily="18" charset="0"/>
                  </a:rPr>
                  <a:t>𝑡</a:t>
                </a:r>
                <a:r>
                  <a:rPr lang="en-US" sz="1800" dirty="0">
                    <a:effectLst/>
                    <a:latin typeface="Times New Roman" panose="02020603050405020304" pitchFamily="18" charset="0"/>
                    <a:ea typeface="DengXian" panose="02010600030101010101" pitchFamily="2" charset="-122"/>
                  </a:rPr>
                  <a:t> </a:t>
                </a:r>
                <a:r>
                  <a:rPr lang="en-US" sz="1800" dirty="0">
                    <a:effectLst/>
                    <a:latin typeface="Times New Roman" panose="02020603050405020304" pitchFamily="18" charset="0"/>
                    <a:ea typeface="Times New Roman" panose="02020603050405020304" pitchFamily="18" charset="0"/>
                  </a:rPr>
                  <a:t>can be decomposed into</a:t>
                </a:r>
                <a:endParaRPr lang="en-ES" sz="1800" dirty="0">
                  <a:effectLst/>
                  <a:latin typeface="Times New Roman" panose="02020603050405020304" pitchFamily="18" charset="0"/>
                  <a:ea typeface="Times New Roman" panose="02020603050405020304" pitchFamily="18" charset="0"/>
                </a:endParaRPr>
              </a:p>
              <a:p>
                <a:pPr/>
                <a:r>
                  <a:rPr lang="en-US" sz="1800" i="0">
                    <a:effectLst/>
                    <a:latin typeface="Cambria Math" panose="02040503050406030204" pitchFamily="18" charset="0"/>
                    <a:ea typeface="Times New Roman" panose="02020603050405020304" pitchFamily="18" charset="0"/>
                  </a:rPr>
                  <a:t>dFC</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𝑡)=𝑉𝐷𝑉</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−1</a:t>
                </a:r>
                <a:r>
                  <a:rPr lang="en-ES" sz="1800" i="0">
                    <a:effectLst/>
                    <a:latin typeface="Cambria Math" panose="02040503050406030204" pitchFamily="18" charset="0"/>
                    <a:ea typeface="Times New Roman" panose="02020603050405020304" pitchFamily="18" charset="0"/>
                  </a:rPr>
                  <a:t>)</a:t>
                </a:r>
                <a:endParaRPr lang="en-E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DengXian" panose="02010600030101010101" pitchFamily="2" charset="-122"/>
                  </a:rPr>
                  <a:t>with </a:t>
                </a:r>
                <a:r>
                  <a:rPr lang="en-US" sz="1800" i="0">
                    <a:effectLst/>
                    <a:latin typeface="Cambria Math" panose="02040503050406030204" pitchFamily="18" charset="0"/>
                    <a:ea typeface="Times New Roman" panose="02020603050405020304" pitchFamily="18" charset="0"/>
                  </a:rPr>
                  <a:t>𝑉</a:t>
                </a:r>
                <a:r>
                  <a:rPr lang="en-US" sz="1800" dirty="0">
                    <a:effectLst/>
                    <a:latin typeface="Times New Roman" panose="02020603050405020304" pitchFamily="18" charset="0"/>
                    <a:ea typeface="DengXian" panose="02010600030101010101" pitchFamily="2" charset="-122"/>
                  </a:rPr>
                  <a:t> being the eigenvectors of </a:t>
                </a:r>
                <a:r>
                  <a:rPr lang="en-US" sz="1800" i="0">
                    <a:effectLst/>
                    <a:latin typeface="Cambria Math" panose="02040503050406030204" pitchFamily="18" charset="0"/>
                    <a:ea typeface="DengXian" panose="02010600030101010101" pitchFamily="2" charset="-122"/>
                  </a:rPr>
                  <a:t>d</a:t>
                </a:r>
                <a:r>
                  <a:rPr lang="en-US" sz="1800" i="0">
                    <a:effectLst/>
                    <a:latin typeface="Cambria Math" panose="02040503050406030204" pitchFamily="18" charset="0"/>
                    <a:ea typeface="Times New Roman" panose="02020603050405020304" pitchFamily="18" charset="0"/>
                  </a:rPr>
                  <a:t>FC</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a:t>
                </a:r>
                <a:r>
                  <a:rPr lang="en-US" sz="1800" dirty="0">
                    <a:effectLst/>
                    <a:latin typeface="Times New Roman" panose="02020603050405020304" pitchFamily="18" charset="0"/>
                    <a:ea typeface="DengXian" panose="02010600030101010101" pitchFamily="2" charset="-122"/>
                  </a:rPr>
                  <a:t> and </a:t>
                </a:r>
                <a:r>
                  <a:rPr lang="en-US" sz="1800" i="0">
                    <a:effectLst/>
                    <a:latin typeface="Cambria Math" panose="02040503050406030204" pitchFamily="18" charset="0"/>
                    <a:ea typeface="DengXian" panose="02010600030101010101" pitchFamily="2" charset="-122"/>
                  </a:rPr>
                  <a:t>𝐷</a:t>
                </a:r>
                <a:r>
                  <a:rPr lang="en-US" sz="1800" dirty="0">
                    <a:effectLst/>
                    <a:latin typeface="Times New Roman" panose="02020603050405020304" pitchFamily="18" charset="0"/>
                    <a:ea typeface="DengXian" panose="02010600030101010101" pitchFamily="2" charset="-122"/>
                  </a:rPr>
                  <a:t> the diagonal matrix of eigenvalues.  As the eigenvectors of a symmetric matrix must be orthogonal, </a:t>
                </a:r>
                <a:r>
                  <a:rPr lang="en-US" sz="1800" i="0">
                    <a:effectLst/>
                    <a:latin typeface="Cambria Math" panose="02040503050406030204" pitchFamily="18" charset="0"/>
                    <a:ea typeface="Times New Roman" panose="02020603050405020304" pitchFamily="18" charset="0"/>
                  </a:rPr>
                  <a:t>𝑉</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−1</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=𝑉</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𝑇</a:t>
                </a:r>
                <a:r>
                  <a:rPr lang="en-US" sz="1800" dirty="0">
                    <a:effectLst/>
                    <a:latin typeface="Times New Roman" panose="02020603050405020304" pitchFamily="18" charset="0"/>
                    <a:ea typeface="DengXian" panose="02010600030101010101" pitchFamily="2" charset="-122"/>
                  </a:rPr>
                  <a:t>; thus, </a:t>
                </a:r>
                <a:endParaRPr lang="en-ES" sz="1800" dirty="0">
                  <a:effectLst/>
                  <a:latin typeface="Times New Roman" panose="02020603050405020304" pitchFamily="18" charset="0"/>
                  <a:ea typeface="Times New Roman" panose="02020603050405020304" pitchFamily="18" charset="0"/>
                </a:endParaRPr>
              </a:p>
              <a:p>
                <a:pPr/>
                <a:r>
                  <a:rPr lang="en-US" sz="1800" i="0">
                    <a:effectLst/>
                    <a:latin typeface="Cambria Math" panose="02040503050406030204" pitchFamily="18" charset="0"/>
                    <a:ea typeface="Times New Roman" panose="02020603050405020304" pitchFamily="18" charset="0"/>
                  </a:rPr>
                  <a:t>dFC</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𝑡)=𝑉𝐷𝑉</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𝑇</a:t>
                </a:r>
                <a:endParaRPr lang="en-E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DengXian" panose="02010600030101010101" pitchFamily="2" charset="-122"/>
                  </a:rPr>
                  <a:t>which may be equivalently written as</a:t>
                </a:r>
                <a:endParaRPr lang="en-ES" sz="1800" dirty="0">
                  <a:effectLst/>
                  <a:latin typeface="Times New Roman" panose="02020603050405020304" pitchFamily="18" charset="0"/>
                  <a:ea typeface="Times New Roman" panose="02020603050405020304" pitchFamily="18" charset="0"/>
                </a:endParaRPr>
              </a:p>
              <a:p>
                <a:pPr/>
                <a:r>
                  <a:rPr lang="en-US" sz="1800" i="0">
                    <a:effectLst/>
                    <a:latin typeface="Cambria Math" panose="02040503050406030204" pitchFamily="18" charset="0"/>
                    <a:ea typeface="Times New Roman" panose="02020603050405020304" pitchFamily="18" charset="0"/>
                  </a:rPr>
                  <a:t>dFC</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𝑡)=𝑉𝐷𝑉</a:t>
                </a:r>
                <a:r>
                  <a:rPr lang="en-ES" sz="1800" i="0">
                    <a:effectLst/>
                    <a:latin typeface="Cambria Math" panose="02040503050406030204" pitchFamily="18" charset="0"/>
                    <a:ea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rPr>
                  <a:t>𝑇</a:t>
                </a:r>
                <a:r>
                  <a:rPr lang="en-US" sz="1800" i="0">
                    <a:effectLst/>
                    <a:latin typeface="Cambria Math" panose="02040503050406030204" pitchFamily="18" charset="0"/>
                    <a:ea typeface="DengXian" panose="02010600030101010101" pitchFamily="2" charset="-122"/>
                  </a:rPr>
                  <a:t>=</a:t>
                </a:r>
                <a:r>
                  <a:rPr lang="en-ES" sz="1800" i="0">
                    <a:effectLst/>
                    <a:latin typeface="Cambria Math" panose="02040503050406030204" pitchFamily="18" charset="0"/>
                    <a:ea typeface="DengXian" panose="02010600030101010101" pitchFamily="2" charset="-122"/>
                  </a:rPr>
                  <a:t>∑1</a:t>
                </a:r>
                <a:r>
                  <a:rPr lang="en-US" sz="1800" i="0">
                    <a:effectLst/>
                    <a:latin typeface="Cambria Math" panose="02040503050406030204" pitchFamily="18" charset="0"/>
                    <a:ea typeface="DengXian" panose="02010600030101010101" pitchFamily="2" charset="-122"/>
                  </a:rPr>
                  <a:t>_𝑛▒</a:t>
                </a:r>
                <a:r>
                  <a:rPr lang="en-ES" sz="1800" i="0">
                    <a:effectLst/>
                    <a:latin typeface="Cambria Math" panose="02040503050406030204" pitchFamily="18" charset="0"/>
                    <a:ea typeface="DengXian" panose="02010600030101010101" pitchFamily="2" charset="-122"/>
                  </a:rPr>
                  <a:t>〖</a:t>
                </a:r>
                <a:r>
                  <a:rPr lang="en-US" sz="1800" i="0">
                    <a:effectLst/>
                    <a:latin typeface="Cambria Math" panose="02040503050406030204" pitchFamily="18" charset="0"/>
                    <a:ea typeface="DengXian" panose="02010600030101010101" pitchFamily="2" charset="-122"/>
                  </a:rPr>
                  <a:t>𝜆</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𝑛</a:t>
                </a:r>
                <a:r>
                  <a:rPr lang="en-ES" sz="1800" i="0">
                    <a:effectLst/>
                    <a:latin typeface="Cambria Math" panose="02040503050406030204" pitchFamily="18" charset="0"/>
                    <a:ea typeface="DengXian" panose="02010600030101010101" pitchFamily="2" charset="-122"/>
                  </a:rPr>
                  <a:t> </a:t>
                </a:r>
                <a:r>
                  <a:rPr lang="en-US" sz="1800" i="0">
                    <a:effectLst/>
                    <a:latin typeface="Cambria Math" panose="02040503050406030204" pitchFamily="18" charset="0"/>
                    <a:ea typeface="DengXian" panose="02010600030101010101" pitchFamily="2" charset="-122"/>
                  </a:rPr>
                  <a:t>𝑣</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𝑛</a:t>
                </a:r>
                <a:r>
                  <a:rPr lang="en-ES" sz="1800" i="0">
                    <a:effectLst/>
                    <a:latin typeface="Cambria Math" panose="02040503050406030204" pitchFamily="18" charset="0"/>
                    <a:ea typeface="DengXian" panose="02010600030101010101" pitchFamily="2" charset="-122"/>
                  </a:rPr>
                  <a:t> </a:t>
                </a:r>
                <a:r>
                  <a:rPr lang="en-US" sz="1800" i="0">
                    <a:effectLst/>
                    <a:latin typeface="Cambria Math" panose="02040503050406030204" pitchFamily="18" charset="0"/>
                    <a:ea typeface="DengXian" panose="02010600030101010101" pitchFamily="2" charset="-122"/>
                  </a:rPr>
                  <a:t>𝑣</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𝑛^𝑇 </a:t>
                </a:r>
                <a:r>
                  <a:rPr lang="en-ES" sz="1800" i="0">
                    <a:effectLst/>
                    <a:latin typeface="Cambria Math" panose="02040503050406030204" pitchFamily="18" charset="0"/>
                    <a:ea typeface="DengXian" panose="02010600030101010101" pitchFamily="2" charset="-122"/>
                  </a:rPr>
                  <a:t>〗</a:t>
                </a:r>
                <a:endParaRPr lang="en-E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DengXian" panose="02010600030101010101" pitchFamily="2" charset="-122"/>
                  </a:rPr>
                  <a:t>where </a:t>
                </a:r>
                <a:r>
                  <a:rPr lang="en-US" sz="1800" i="0">
                    <a:effectLst/>
                    <a:latin typeface="Cambria Math" panose="02040503050406030204" pitchFamily="18" charset="0"/>
                    <a:ea typeface="DengXian" panose="02010600030101010101" pitchFamily="2" charset="-122"/>
                  </a:rPr>
                  <a:t>𝑣</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𝑛</a:t>
                </a:r>
                <a:r>
                  <a:rPr lang="en-US" sz="1800" dirty="0">
                    <a:effectLst/>
                    <a:latin typeface="Times New Roman" panose="02020603050405020304" pitchFamily="18" charset="0"/>
                    <a:ea typeface="DengXian" panose="02010600030101010101" pitchFamily="2" charset="-122"/>
                  </a:rPr>
                  <a:t> is the </a:t>
                </a:r>
                <a:r>
                  <a:rPr lang="en-US" sz="1800" i="0">
                    <a:effectLst/>
                    <a:latin typeface="Cambria Math" panose="02040503050406030204" pitchFamily="18" charset="0"/>
                    <a:ea typeface="DengXian" panose="02010600030101010101" pitchFamily="2" charset="-122"/>
                  </a:rPr>
                  <a:t>𝑛</a:t>
                </a:r>
                <a:r>
                  <a:rPr lang="en-ES" sz="1800" i="0">
                    <a:effectLst/>
                    <a:latin typeface="Cambria Math" panose="02040503050406030204" pitchFamily="18" charset="0"/>
                    <a:ea typeface="DengXian" panose="02010600030101010101" pitchFamily="2" charset="-122"/>
                  </a:rPr>
                  <a:t>^</a:t>
                </a:r>
                <a:r>
                  <a:rPr lang="en-US" sz="1800" i="0">
                    <a:effectLst/>
                    <a:latin typeface="Cambria Math" panose="02040503050406030204" pitchFamily="18" charset="0"/>
                    <a:ea typeface="DengXian" panose="02010600030101010101" pitchFamily="2" charset="-122"/>
                  </a:rPr>
                  <a:t>𝑡ℎ</a:t>
                </a:r>
                <a:r>
                  <a:rPr lang="en-US" sz="1800" dirty="0">
                    <a:effectLst/>
                    <a:latin typeface="Times New Roman" panose="02020603050405020304" pitchFamily="18" charset="0"/>
                    <a:ea typeface="DengXian" panose="02010600030101010101" pitchFamily="2" charset="-122"/>
                  </a:rPr>
                  <a:t> eigenvector and </a:t>
                </a:r>
                <a:r>
                  <a:rPr lang="en-US" sz="1800" i="0">
                    <a:effectLst/>
                    <a:latin typeface="Cambria Math" panose="02040503050406030204" pitchFamily="18" charset="0"/>
                    <a:ea typeface="DengXian" panose="02010600030101010101" pitchFamily="2" charset="-122"/>
                  </a:rPr>
                  <a:t>𝜆</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𝑛</a:t>
                </a:r>
                <a:r>
                  <a:rPr lang="en-US" sz="1800" dirty="0">
                    <a:effectLst/>
                    <a:latin typeface="Times New Roman" panose="02020603050405020304" pitchFamily="18" charset="0"/>
                    <a:ea typeface="DengXian" panose="02010600030101010101" pitchFamily="2" charset="-122"/>
                  </a:rPr>
                  <a:t> the  </a:t>
                </a:r>
                <a:r>
                  <a:rPr lang="en-US" sz="1800" i="0">
                    <a:effectLst/>
                    <a:latin typeface="Cambria Math" panose="02040503050406030204" pitchFamily="18" charset="0"/>
                    <a:ea typeface="DengXian" panose="02010600030101010101" pitchFamily="2" charset="-122"/>
                  </a:rPr>
                  <a:t>𝑛</a:t>
                </a:r>
                <a:r>
                  <a:rPr lang="en-ES" sz="1800" i="0">
                    <a:effectLst/>
                    <a:latin typeface="Cambria Math" panose="02040503050406030204" pitchFamily="18" charset="0"/>
                    <a:ea typeface="DengXian" panose="02010600030101010101" pitchFamily="2" charset="-122"/>
                  </a:rPr>
                  <a:t>^</a:t>
                </a:r>
                <a:r>
                  <a:rPr lang="en-US" sz="1800" i="0">
                    <a:effectLst/>
                    <a:latin typeface="Cambria Math" panose="02040503050406030204" pitchFamily="18" charset="0"/>
                    <a:ea typeface="DengXian" panose="02010600030101010101" pitchFamily="2" charset="-122"/>
                  </a:rPr>
                  <a:t>𝑡ℎ</a:t>
                </a:r>
                <a:r>
                  <a:rPr lang="en-US" sz="1800" dirty="0">
                    <a:effectLst/>
                    <a:latin typeface="Times New Roman" panose="02020603050405020304" pitchFamily="18" charset="0"/>
                    <a:ea typeface="DengXian" panose="02010600030101010101" pitchFamily="2" charset="-122"/>
                  </a:rPr>
                  <a:t> eigenvalue of </a:t>
                </a:r>
                <a:r>
                  <a:rPr lang="en-US" sz="1800" i="0">
                    <a:effectLst/>
                    <a:latin typeface="Cambria Math" panose="02040503050406030204" pitchFamily="18" charset="0"/>
                    <a:ea typeface="Times New Roman" panose="02020603050405020304" pitchFamily="18" charset="0"/>
                  </a:rPr>
                  <a:t>dFC</a:t>
                </a:r>
                <a:r>
                  <a:rPr lang="en-ES" sz="1800" i="0">
                    <a:effectLst/>
                    <a:latin typeface="Cambria Math" panose="02040503050406030204" pitchFamily="18" charset="0"/>
                  </a:rPr>
                  <a:t>(</a:t>
                </a:r>
                <a:r>
                  <a:rPr lang="en-US" sz="1800" i="0">
                    <a:effectLst/>
                    <a:latin typeface="Cambria Math" panose="02040503050406030204" pitchFamily="18" charset="0"/>
                    <a:ea typeface="Times New Roman" panose="02020603050405020304" pitchFamily="18" charset="0"/>
                  </a:rPr>
                  <a:t>𝑡)</a:t>
                </a:r>
                <a:r>
                  <a:rPr lang="en-US" sz="1800" dirty="0">
                    <a:effectLst/>
                    <a:latin typeface="Times New Roman" panose="02020603050405020304" pitchFamily="18" charset="0"/>
                    <a:ea typeface="DengXian" panose="02010600030101010101" pitchFamily="2" charset="-122"/>
                  </a:rPr>
                  <a:t>.  At each time point, the instantaneous FC matrix may be decomposed into a weighted sum of eigenvector outer products </a:t>
                </a:r>
                <a:r>
                  <a:rPr lang="en-US" sz="1800" i="0">
                    <a:effectLst/>
                    <a:latin typeface="Cambria Math" panose="02040503050406030204" pitchFamily="18" charset="0"/>
                    <a:ea typeface="DengXian" panose="02010600030101010101" pitchFamily="2" charset="-122"/>
                  </a:rPr>
                  <a:t>𝑣</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𝑛</a:t>
                </a:r>
                <a:r>
                  <a:rPr lang="en-ES" sz="1800" i="0">
                    <a:effectLst/>
                    <a:latin typeface="Cambria Math" panose="02040503050406030204" pitchFamily="18" charset="0"/>
                    <a:ea typeface="DengXian" panose="02010600030101010101" pitchFamily="2" charset="-122"/>
                  </a:rPr>
                  <a:t> </a:t>
                </a:r>
                <a:r>
                  <a:rPr lang="en-US" sz="1800" i="0">
                    <a:effectLst/>
                    <a:latin typeface="Cambria Math" panose="02040503050406030204" pitchFamily="18" charset="0"/>
                    <a:ea typeface="DengXian" panose="02010600030101010101" pitchFamily="2" charset="-122"/>
                  </a:rPr>
                  <a:t>𝑣</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𝑛^𝑇</a:t>
                </a:r>
                <a:r>
                  <a:rPr lang="en-US" sz="1800" dirty="0">
                    <a:effectLst/>
                    <a:latin typeface="Times New Roman" panose="02020603050405020304" pitchFamily="18" charset="0"/>
                    <a:ea typeface="DengXian" panose="02010600030101010101" pitchFamily="2" charset="-122"/>
                  </a:rPr>
                  <a:t> weighted according to the respective eigenvalue </a:t>
                </a:r>
                <a:r>
                  <a:rPr lang="en-US" sz="1800" i="0">
                    <a:effectLst/>
                    <a:latin typeface="Cambria Math" panose="02040503050406030204" pitchFamily="18" charset="0"/>
                    <a:ea typeface="DengXian" panose="02010600030101010101" pitchFamily="2" charset="-122"/>
                  </a:rPr>
                  <a:t>𝜆</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𝑛</a:t>
                </a:r>
                <a:r>
                  <a:rPr lang="en-US" sz="1800" dirty="0">
                    <a:effectLst/>
                    <a:latin typeface="Times New Roman" panose="02020603050405020304" pitchFamily="18" charset="0"/>
                    <a:ea typeface="DengXian" panose="02010600030101010101" pitchFamily="2" charset="-122"/>
                  </a:rPr>
                  <a:t>.  Thus, finding the dominant spatial pattern at any time point simply involves finding the eigenvector with the largest eigenvalue at that time point.  In addition, one may easily compute the proportion of variance which this pattern captures by dividing the leading eigenvalue by the sum of all eigenvalues:</a:t>
                </a:r>
                <a:endParaRPr lang="en-ES" sz="1800" dirty="0">
                  <a:effectLst/>
                  <a:latin typeface="Times New Roman" panose="02020603050405020304" pitchFamily="18" charset="0"/>
                  <a:ea typeface="Times New Roman" panose="02020603050405020304" pitchFamily="18" charset="0"/>
                </a:endParaRPr>
              </a:p>
              <a:p>
                <a:pPr/>
                <a:r>
                  <a:rPr lang="en-US" sz="1800" i="0">
                    <a:effectLst/>
                    <a:latin typeface="Cambria Math" panose="02040503050406030204" pitchFamily="18" charset="0"/>
                    <a:ea typeface="Times New Roman" panose="02020603050405020304" pitchFamily="18" charset="0"/>
                  </a:rPr>
                  <a:t>ρ</a:t>
                </a:r>
                <a:r>
                  <a:rPr lang="en-US" sz="1800" i="0">
                    <a:effectLst/>
                    <a:latin typeface="Cambria Math" panose="02040503050406030204" pitchFamily="18" charset="0"/>
                    <a:ea typeface="DengXian" panose="02010600030101010101" pitchFamily="2" charset="-122"/>
                  </a:rPr>
                  <a:t>=𝜆</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𝑙</a:t>
                </a:r>
                <a:r>
                  <a:rPr lang="en-ES" sz="1800" i="0">
                    <a:effectLst/>
                    <a:latin typeface="Cambria Math" panose="02040503050406030204" pitchFamily="18" charset="0"/>
                    <a:ea typeface="DengXian" panose="02010600030101010101" pitchFamily="2" charset="-122"/>
                  </a:rPr>
                  <a:t>/(∑1</a:t>
                </a:r>
                <a:r>
                  <a:rPr lang="en-US" sz="1800" i="0">
                    <a:effectLst/>
                    <a:latin typeface="Cambria Math" panose="02040503050406030204" pitchFamily="18" charset="0"/>
                    <a:ea typeface="DengXian" panose="02010600030101010101" pitchFamily="2" charset="-122"/>
                  </a:rPr>
                  <a:t>_𝑛▒𝜆</a:t>
                </a:r>
                <a:r>
                  <a:rPr lang="en-ES" sz="1800" i="0">
                    <a:effectLst/>
                    <a:latin typeface="Cambria Math" panose="02040503050406030204" pitchFamily="18" charset="0"/>
                    <a:ea typeface="DengXian" panose="02010600030101010101" pitchFamily="2" charset="-122"/>
                  </a:rPr>
                  <a:t>_</a:t>
                </a:r>
                <a:r>
                  <a:rPr lang="en-US" sz="1800" i="0">
                    <a:effectLst/>
                    <a:latin typeface="Cambria Math" panose="02040503050406030204" pitchFamily="18" charset="0"/>
                    <a:ea typeface="DengXian" panose="02010600030101010101" pitchFamily="2" charset="-122"/>
                  </a:rPr>
                  <a:t>𝑛 </a:t>
                </a:r>
                <a:r>
                  <a:rPr lang="en-ES" sz="1800" i="0">
                    <a:effectLst/>
                    <a:latin typeface="Cambria Math" panose="02040503050406030204" pitchFamily="18" charset="0"/>
                    <a:ea typeface="DengXian" panose="02010600030101010101" pitchFamily="2" charset="-122"/>
                  </a:rPr>
                  <a:t>)</a:t>
                </a:r>
                <a:endParaRPr lang="en-E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Previous work demonstrates that the leading eigenvector consistently represents more than 50% of data variance </a:t>
                </a:r>
                <a:r>
                  <a:rPr lang="en-US" sz="1800" dirty="0">
                    <a:solidFill>
                      <a:srgbClr val="000000"/>
                    </a:solidFill>
                    <a:effectLst/>
                    <a:latin typeface="Times New Roman" panose="02020603050405020304" pitchFamily="18" charset="0"/>
                    <a:ea typeface="Times New Roman" panose="02020603050405020304" pitchFamily="18" charset="0"/>
                  </a:rPr>
                  <a:t>(Cabral et al. 2017; Lord et al. 2019)</a:t>
                </a:r>
                <a:r>
                  <a:rPr lang="en-US" sz="1800" dirty="0">
                    <a:effectLst/>
                    <a:latin typeface="Times New Roman" panose="02020603050405020304" pitchFamily="18" charset="0"/>
                    <a:ea typeface="Times New Roman" panose="02020603050405020304" pitchFamily="18" charset="0"/>
                  </a:rPr>
                  <a:t>, a finding confirmed in the present thesis. </a:t>
                </a:r>
                <a:endParaRPr lang="en-US" dirty="0"/>
              </a:p>
            </p:txBody>
          </p:sp>
        </mc:Fallback>
      </mc:AlternateContent>
      <p:sp>
        <p:nvSpPr>
          <p:cNvPr id="4" name="Slide Number Placeholder 3"/>
          <p:cNvSpPr>
            <a:spLocks noGrp="1"/>
          </p:cNvSpPr>
          <p:nvPr>
            <p:ph type="sldNum" sz="quarter" idx="5"/>
          </p:nvPr>
        </p:nvSpPr>
        <p:spPr/>
        <p:txBody>
          <a:bodyPr/>
          <a:lstStyle/>
          <a:p>
            <a:fld id="{F2646843-91BE-374F-88AD-A469EE5DB0D6}" type="slidenum">
              <a:rPr lang="en-US" smtClean="0"/>
              <a:t>18</a:t>
            </a:fld>
            <a:endParaRPr lang="en-US"/>
          </a:p>
        </p:txBody>
      </p:sp>
    </p:spTree>
    <p:extLst>
      <p:ext uri="{BB962C8B-B14F-4D97-AF65-F5344CB8AC3E}">
        <p14:creationId xmlns:p14="http://schemas.microsoft.com/office/powerpoint/2010/main" val="352415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Repeating this process across all subjects and time points produces a space-time array of dominant connectivity networks.</a:t>
            </a:r>
          </a:p>
        </p:txBody>
      </p:sp>
      <p:sp>
        <p:nvSpPr>
          <p:cNvPr id="4" name="Slide Number Placeholder 3"/>
          <p:cNvSpPr>
            <a:spLocks noGrp="1"/>
          </p:cNvSpPr>
          <p:nvPr>
            <p:ph type="sldNum" sz="quarter" idx="5"/>
          </p:nvPr>
        </p:nvSpPr>
        <p:spPr/>
        <p:txBody>
          <a:bodyPr/>
          <a:lstStyle/>
          <a:p>
            <a:fld id="{F2646843-91BE-374F-88AD-A469EE5DB0D6}" type="slidenum">
              <a:rPr lang="en-US" smtClean="0"/>
              <a:t>19</a:t>
            </a:fld>
            <a:endParaRPr lang="en-US"/>
          </a:p>
        </p:txBody>
      </p:sp>
    </p:spTree>
    <p:extLst>
      <p:ext uri="{BB962C8B-B14F-4D97-AF65-F5344CB8AC3E}">
        <p14:creationId xmlns:p14="http://schemas.microsoft.com/office/powerpoint/2010/main" val="297915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high level of interregional statistical dependencies in functional connectivity has long been interpreted to mean that brain regions communicate with one another in organized functional communities, or </a:t>
            </a:r>
            <a:r>
              <a:rPr lang="en-US" i="1" dirty="0"/>
              <a:t>networks</a:t>
            </a:r>
            <a:r>
              <a:rPr lang="en-US" i="0" dirty="0"/>
              <a:t>.  It was originally hypothesized that these networks were task-specific, i.e. that specific networks corresponded strictly to specific tasks.  As a corollary of this hypothesis, no meaningful network organization was expected to exist in the absence of task, such as the so-called </a:t>
            </a:r>
            <a:r>
              <a:rPr lang="en-US" i="1" dirty="0"/>
              <a:t>resting state</a:t>
            </a:r>
            <a:r>
              <a:rPr lang="en-US" i="0" dirty="0"/>
              <a:t>.</a:t>
            </a:r>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2</a:t>
            </a:fld>
            <a:endParaRPr lang="en-US"/>
          </a:p>
        </p:txBody>
      </p:sp>
    </p:spTree>
    <p:extLst>
      <p:ext uri="{BB962C8B-B14F-4D97-AF65-F5344CB8AC3E}">
        <p14:creationId xmlns:p14="http://schemas.microsoft.com/office/powerpoint/2010/main" val="3692072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20</a:t>
            </a:fld>
            <a:endParaRPr lang="en-US"/>
          </a:p>
        </p:txBody>
      </p:sp>
    </p:spTree>
    <p:extLst>
      <p:ext uri="{BB962C8B-B14F-4D97-AF65-F5344CB8AC3E}">
        <p14:creationId xmlns:p14="http://schemas.microsoft.com/office/powerpoint/2010/main" val="2141272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Eigenvalues of the correlation matrix of</a:t>
                </a:r>
                <a:r>
                  <a:rPr lang="en-US" baseline="0" dirty="0"/>
                  <a:t> a</a:t>
                </a:r>
                <a:r>
                  <a:rPr lang="en-US" dirty="0"/>
                  <a:t> normal random matrix </a:t>
                </a:r>
                <a14:m>
                  <m:oMath xmlns:m="http://schemas.openxmlformats.org/officeDocument/2006/math">
                    <m:r>
                      <a:rPr lang="en-US" b="0" i="1" smtClean="0">
                        <a:latin typeface="Cambria Math" panose="02040503050406030204" pitchFamily="18" charset="0"/>
                      </a:rPr>
                      <m:t>𝑀</m:t>
                    </m:r>
                  </m:oMath>
                </a14:m>
                <a:r>
                  <a:rPr lang="en-US" dirty="0"/>
                  <a:t> with statistically independent rows follow </a:t>
                </a:r>
                <a:r>
                  <a:rPr lang="en-US" dirty="0" err="1"/>
                  <a:t>Marčenko-Pastur</a:t>
                </a:r>
                <a:r>
                  <a:rPr lang="en-US" dirty="0"/>
                  <a:t> distribution.</a:t>
                </a:r>
                <a:r>
                  <a:rPr lang="en-US" baseline="0" dirty="0"/>
                  <a:t>  Thus, if any eigenvalues fall outside these limits, one can infer that some rows display statistical dependencies—in other words, form a functional community.  The number of eigenvalues </a:t>
                </a:r>
                <a:r>
                  <a:rPr lang="en-US" i="1" baseline="0" dirty="0"/>
                  <a:t>N</a:t>
                </a:r>
                <a:r>
                  <a:rPr lang="en-US" baseline="0" dirty="0"/>
                  <a:t> which surpass the upper limit should equal the number of functional communities in the matrix.</a:t>
                </a:r>
                <a:endParaRPr lang="en-US" dirty="0"/>
              </a:p>
            </p:txBody>
          </p:sp>
        </mc:Choice>
        <mc:Fallback xmlns="">
          <p:sp>
            <p:nvSpPr>
              <p:cNvPr id="3" name="Notes Placeholder 2"/>
              <p:cNvSpPr>
                <a:spLocks noGrp="1"/>
              </p:cNvSpPr>
              <p:nvPr>
                <p:ph type="body" idx="1"/>
              </p:nvPr>
            </p:nvSpPr>
            <p:spPr/>
            <p:txBody>
              <a:bodyPr/>
              <a:lstStyle/>
              <a:p>
                <a:r>
                  <a:rPr lang="en-US" dirty="0"/>
                  <a:t>Eigenvalues of a correlation matrix of normal random matrix </a:t>
                </a:r>
                <a:r>
                  <a:rPr lang="en-US" b="0" i="0">
                    <a:latin typeface="Cambria Math" panose="02040503050406030204" pitchFamily="18" charset="0"/>
                  </a:rPr>
                  <a:t>𝑀</a:t>
                </a:r>
                <a:r>
                  <a:rPr lang="en-US" dirty="0"/>
                  <a:t> with statistically independent rows follow </a:t>
                </a:r>
                <a:r>
                  <a:rPr lang="en-US" dirty="0" err="1"/>
                  <a:t>Marčenko-Pastur</a:t>
                </a:r>
                <a:r>
                  <a:rPr lang="en-US" dirty="0"/>
                  <a:t> distribution.</a:t>
                </a:r>
                <a:r>
                  <a:rPr lang="en-US" baseline="0" dirty="0"/>
                  <a:t>  Thus, if any eigenvalues fall outside these limits, one can infer that some rows display statistical dependencies—in other words, form a functional community.  The number of eigenvalues which surpass the upper limit should equal the number of functional communities in the matrix.</a:t>
                </a:r>
                <a:endParaRPr lang="en-US" dirty="0"/>
              </a:p>
            </p:txBody>
          </p:sp>
        </mc:Fallback>
      </mc:AlternateContent>
      <p:sp>
        <p:nvSpPr>
          <p:cNvPr id="4" name="Slide Number Placeholder 3"/>
          <p:cNvSpPr>
            <a:spLocks noGrp="1"/>
          </p:cNvSpPr>
          <p:nvPr>
            <p:ph type="sldNum" sz="quarter" idx="5"/>
          </p:nvPr>
        </p:nvSpPr>
        <p:spPr/>
        <p:txBody>
          <a:bodyPr/>
          <a:lstStyle/>
          <a:p>
            <a:fld id="{F2646843-91BE-374F-88AD-A469EE5DB0D6}" type="slidenum">
              <a:rPr lang="en-US" smtClean="0"/>
              <a:t>22</a:t>
            </a:fld>
            <a:endParaRPr lang="en-US"/>
          </a:p>
        </p:txBody>
      </p:sp>
    </p:spTree>
    <p:extLst>
      <p:ext uri="{BB962C8B-B14F-4D97-AF65-F5344CB8AC3E}">
        <p14:creationId xmlns:p14="http://schemas.microsoft.com/office/powerpoint/2010/main" val="4132744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23</a:t>
            </a:fld>
            <a:endParaRPr lang="en-US"/>
          </a:p>
        </p:txBody>
      </p:sp>
    </p:spTree>
    <p:extLst>
      <p:ext uri="{BB962C8B-B14F-4D97-AF65-F5344CB8AC3E}">
        <p14:creationId xmlns:p14="http://schemas.microsoft.com/office/powerpoint/2010/main" val="2664514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24</a:t>
            </a:fld>
            <a:endParaRPr lang="en-US"/>
          </a:p>
        </p:txBody>
      </p:sp>
    </p:spTree>
    <p:extLst>
      <p:ext uri="{BB962C8B-B14F-4D97-AF65-F5344CB8AC3E}">
        <p14:creationId xmlns:p14="http://schemas.microsoft.com/office/powerpoint/2010/main" val="3365552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Fourteen of </a:t>
            </a:r>
            <a:r>
              <a:rPr lang="en-US" sz="1800" b="1" dirty="0">
                <a:effectLst/>
                <a:latin typeface="Cambria Math" panose="02040503050406030204" pitchFamily="18" charset="0"/>
                <a:ea typeface="Times New Roman" panose="02020603050405020304" pitchFamily="18" charset="0"/>
                <a:cs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‘s autocorrelation matrix eigenvalues exceed the upper limit of the </a:t>
            </a:r>
            <a:r>
              <a:rPr lang="en-US" sz="1800" dirty="0" err="1">
                <a:effectLst/>
                <a:latin typeface="Times New Roman" panose="02020603050405020304" pitchFamily="18" charset="0"/>
                <a:ea typeface="Times New Roman" panose="02020603050405020304" pitchFamily="18" charset="0"/>
              </a:rPr>
              <a:t>Marčenko-Pastur</a:t>
            </a:r>
            <a:r>
              <a:rPr lang="en-US" sz="1800" dirty="0">
                <a:effectLst/>
                <a:latin typeface="Times New Roman" panose="02020603050405020304" pitchFamily="18" charset="0"/>
                <a:ea typeface="Times New Roman" panose="02020603050405020304" pitchFamily="18" charset="0"/>
              </a:rPr>
              <a:t> distribution, suggesting that fourteen dimensions are necessary to capture </a:t>
            </a:r>
            <a:r>
              <a:rPr lang="en-US" sz="1800" b="1" dirty="0">
                <a:effectLst/>
                <a:latin typeface="Cambria Math" panose="02040503050406030204" pitchFamily="18" charset="0"/>
                <a:ea typeface="Times New Roman" panose="02020603050405020304" pitchFamily="18" charset="0"/>
                <a:cs typeface="Times New Roman" panose="02020603050405020304" pitchFamily="18" charset="0"/>
              </a:rPr>
              <a:t>E</a:t>
            </a:r>
            <a:r>
              <a:rPr lang="en-US" sz="1800" dirty="0">
                <a:effectLst/>
                <a:latin typeface="Times New Roman" panose="02020603050405020304" pitchFamily="18" charset="0"/>
                <a:ea typeface="Times New Roman" panose="02020603050405020304" pitchFamily="18" charset="0"/>
              </a:rPr>
              <a:t>‘s activity.  Independent component analysis reveals how these dimensions map to brain regions (</a:t>
            </a:r>
            <a:r>
              <a:rPr lang="en-US" sz="1800" b="1" dirty="0">
                <a:effectLst/>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  Map weights have been converted into z-scores for this figure and regions with a weight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z &lt; 1</a:t>
            </a:r>
            <a:r>
              <a:rPr lang="en-US" sz="1800" dirty="0">
                <a:effectLst/>
                <a:latin typeface="Times New Roman" panose="02020603050405020304" pitchFamily="18" charset="0"/>
                <a:ea typeface="Times New Roman" panose="02020603050405020304" pitchFamily="18" charset="0"/>
              </a:rPr>
              <a:t> are depicted in faded color.  Plotting these mapping vectors in the brain and as connectivity matrices (</a:t>
            </a:r>
            <a:r>
              <a:rPr lang="en-US" sz="1800" b="1" dirty="0">
                <a:effectLst/>
                <a:latin typeface="Times New Roman" panose="02020603050405020304" pitchFamily="18" charset="0"/>
                <a:ea typeface="Times New Roman" panose="02020603050405020304" pitchFamily="18" charset="0"/>
              </a:rPr>
              <a:t>B</a:t>
            </a:r>
            <a:r>
              <a:rPr lang="en-US" sz="1800" dirty="0">
                <a:effectLst/>
                <a:latin typeface="Times New Roman" panose="02020603050405020304" pitchFamily="18" charset="0"/>
                <a:ea typeface="Times New Roman" panose="02020603050405020304" pitchFamily="18" charset="0"/>
              </a:rPr>
              <a:t>) reveals that dimensions three, four, five, six, nine, and fourteen display notable homotopic symmetry, while inter-hemispheric activity appears to be anticorrelated in dimensions one, seven, eight, and twelve.</a:t>
            </a:r>
            <a:r>
              <a:rPr lang="en-ES" dirty="0">
                <a:effectLst/>
              </a:rPr>
              <a:t> </a:t>
            </a:r>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26</a:t>
            </a:fld>
            <a:endParaRPr lang="en-US"/>
          </a:p>
        </p:txBody>
      </p:sp>
    </p:spTree>
    <p:extLst>
      <p:ext uri="{BB962C8B-B14F-4D97-AF65-F5344CB8AC3E}">
        <p14:creationId xmlns:p14="http://schemas.microsoft.com/office/powerpoint/2010/main" val="1005634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27</a:t>
            </a:fld>
            <a:endParaRPr lang="en-US"/>
          </a:p>
        </p:txBody>
      </p:sp>
    </p:spTree>
    <p:extLst>
      <p:ext uri="{BB962C8B-B14F-4D97-AF65-F5344CB8AC3E}">
        <p14:creationId xmlns:p14="http://schemas.microsoft.com/office/powerpoint/2010/main" val="1935194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the joint entropy comparison in this first dataset strongly suggest that the leading eigenvector reduces dimensionality and noise while retaining useful information.  Of the three methods employed in this initial analysis, only the leading eigenvector detects meaningful group-level alterations in the Shannon entropy.  </a:t>
            </a:r>
            <a:r>
              <a:rPr lang="en-US" sz="1800" dirty="0">
                <a:effectLst/>
                <a:latin typeface="Times New Roman" panose="02020603050405020304" pitchFamily="18" charset="0"/>
                <a:ea typeface="Times New Roman" panose="02020603050405020304" pitchFamily="18" charset="0"/>
              </a:rPr>
              <a:t>Eigenvector-based analysis thus appears to preserve the information of the full signal while reducing dimensionality almost thirtyfold—a crucial consideration, as the curse of dimensionality states that patterns become exponentially harder to detect as dimensionality increases.</a:t>
            </a:r>
            <a:r>
              <a:rPr lang="en-ES" dirty="0">
                <a:effectLst/>
              </a:rPr>
              <a:t> </a:t>
            </a:r>
            <a:endParaRPr lang="en-US" dirty="0"/>
          </a:p>
          <a:p>
            <a:endParaRPr lang="en-US" dirty="0"/>
          </a:p>
          <a:p>
            <a:r>
              <a:rPr lang="en-US" dirty="0"/>
              <a:t>Notably, obsessive-compulsive patients display elevated entropy compared to controls in the component space, suggesting that obsessive-compulsive patients display a flatter component activity distribution compared to controls.  The cause of this discrepancy, or whether this discrepancy holds across all </a:t>
            </a:r>
            <a:r>
              <a:rPr lang="en-US" dirty="0" err="1"/>
              <a:t>eigenpatterns</a:t>
            </a:r>
            <a:r>
              <a:rPr lang="en-US" dirty="0"/>
              <a:t> or only the primary one, has not yet been determined.</a:t>
            </a:r>
          </a:p>
        </p:txBody>
      </p:sp>
      <p:sp>
        <p:nvSpPr>
          <p:cNvPr id="4" name="Slide Number Placeholder 3"/>
          <p:cNvSpPr>
            <a:spLocks noGrp="1"/>
          </p:cNvSpPr>
          <p:nvPr>
            <p:ph type="sldNum" sz="quarter" idx="5"/>
          </p:nvPr>
        </p:nvSpPr>
        <p:spPr/>
        <p:txBody>
          <a:bodyPr/>
          <a:lstStyle/>
          <a:p>
            <a:fld id="{F2646843-91BE-374F-88AD-A469EE5DB0D6}" type="slidenum">
              <a:rPr lang="en-US" smtClean="0"/>
              <a:t>30</a:t>
            </a:fld>
            <a:endParaRPr lang="en-US"/>
          </a:p>
        </p:txBody>
      </p:sp>
    </p:spTree>
    <p:extLst>
      <p:ext uri="{BB962C8B-B14F-4D97-AF65-F5344CB8AC3E}">
        <p14:creationId xmlns:p14="http://schemas.microsoft.com/office/powerpoint/2010/main" val="450277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Separates prefrontal-parietal and subcortical-temporal nodes</a:t>
            </a:r>
          </a:p>
          <a:p>
            <a:pPr lvl="1"/>
            <a:r>
              <a:rPr lang="en-US" dirty="0"/>
              <a:t>Suggests disruption in top-down inhibition &amp; emotional regulation (prefrontal/parietal regions)</a:t>
            </a:r>
          </a:p>
          <a:p>
            <a:pPr lvl="1"/>
            <a:r>
              <a:rPr lang="en-US" dirty="0"/>
              <a:t>Known to be affected in CSTC dysfunction in OCD ﻿(van den Heuvel et al., 2016)</a:t>
            </a:r>
          </a:p>
          <a:p>
            <a:pPr lvl="1"/>
            <a:r>
              <a:rPr lang="en-US" dirty="0"/>
              <a:t>Associated with mood, anxiety disorders ﻿(</a:t>
            </a:r>
            <a:r>
              <a:rPr lang="en-US" dirty="0" err="1"/>
              <a:t>Etkin</a:t>
            </a:r>
            <a:r>
              <a:rPr lang="en-US" dirty="0"/>
              <a:t> and Wager, 2007; </a:t>
            </a:r>
            <a:r>
              <a:rPr lang="en-US" dirty="0" err="1"/>
              <a:t>Picó</a:t>
            </a:r>
            <a:r>
              <a:rPr lang="en-US" dirty="0"/>
              <a:t>-Pérez et al., 2017)</a:t>
            </a:r>
          </a:p>
          <a:p>
            <a:r>
              <a:rPr lang="en-US" dirty="0"/>
              <a:t>Occipital nodes implicated:</a:t>
            </a:r>
          </a:p>
          <a:p>
            <a:pPr lvl="1"/>
            <a:r>
              <a:rPr lang="en-US" dirty="0"/>
              <a:t>Known effect on anxiety and contamination obsessions</a:t>
            </a:r>
          </a:p>
          <a:p>
            <a:pPr lvl="1"/>
            <a:endParaRPr lang="en-US" dirty="0"/>
          </a:p>
          <a:p>
            <a:r>
              <a:rPr lang="en-US" dirty="0"/>
              <a:t>Possible that patient entropy along this dimension correlates with anxiety or compulsive behavior as measured by ﻿Hamilton Anxiety Rating Scale (HAM- A) (Hamilton, 1959) or the Yale-Brown Obsessive-Compulsive Scale (Y-BOCS) (Goodman et al., 1989).</a:t>
            </a:r>
          </a:p>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32</a:t>
            </a:fld>
            <a:endParaRPr lang="en-US"/>
          </a:p>
        </p:txBody>
      </p:sp>
    </p:spTree>
    <p:extLst>
      <p:ext uri="{BB962C8B-B14F-4D97-AF65-F5344CB8AC3E}">
        <p14:creationId xmlns:p14="http://schemas.microsoft.com/office/powerpoint/2010/main" val="3022482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patient groups display elevated entropy compared to controls in the component space, suggesting that psychiatric patients may generally display a flatter component activity distribution compared to controls.  The cause of this discrepancy, or whether this discrepancy holds across all </a:t>
            </a:r>
            <a:r>
              <a:rPr lang="en-US" dirty="0" err="1"/>
              <a:t>eigenpatterns</a:t>
            </a:r>
            <a:r>
              <a:rPr lang="en-US" dirty="0"/>
              <a:t> or only the primary one, has not yet been determined.  It is possible that this represents a breakdown in cortical hierarchy, which has been suggested as a causal factor in psychiatric disease; however, research utilizing methods tuned to detect hierarchical processing would be necessary to confirm this finding.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Nonetheless, it appears clear that the basis uncovered by the LEICA pipeline does indeed reveal meaningful features in neuroimaging data.</a:t>
            </a:r>
          </a:p>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33</a:t>
            </a:fld>
            <a:endParaRPr lang="en-US"/>
          </a:p>
        </p:txBody>
      </p:sp>
    </p:spTree>
    <p:extLst>
      <p:ext uri="{BB962C8B-B14F-4D97-AF65-F5344CB8AC3E}">
        <p14:creationId xmlns:p14="http://schemas.microsoft.com/office/powerpoint/2010/main" val="346890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networks displays significant group-level entropy alterations</a:t>
            </a:r>
          </a:p>
          <a:p>
            <a:pPr lvl="1"/>
            <a:r>
              <a:rPr lang="en-US" dirty="0"/>
              <a:t>Control-ADHD: network 6</a:t>
            </a:r>
          </a:p>
          <a:p>
            <a:pPr lvl="1"/>
            <a:r>
              <a:rPr lang="en-US" dirty="0"/>
              <a:t>Control-schizophrenia: network 7</a:t>
            </a:r>
          </a:p>
          <a:p>
            <a:pPr lvl="1"/>
            <a:r>
              <a:rPr lang="en-US" dirty="0"/>
              <a:t>Control-Bipolar: networks 7, 12</a:t>
            </a:r>
          </a:p>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34</a:t>
            </a:fld>
            <a:endParaRPr lang="en-US"/>
          </a:p>
        </p:txBody>
      </p:sp>
    </p:spTree>
    <p:extLst>
      <p:ext uri="{BB962C8B-B14F-4D97-AF65-F5344CB8AC3E}">
        <p14:creationId xmlns:p14="http://schemas.microsoft.com/office/powerpoint/2010/main" val="62994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discovery that the brain displays highly organized activity during conscious rest was thus quite a surprise to the community.  It is perhaps fitting that this was discovered by accident; the initial purpose of this study was to reduce cardiovascular artifacts in MRI scans.  Perhaps equally fitting is the fact that, at the time, many researchers were afraid of its implications!  After all, before Biswal </a:t>
            </a:r>
            <a:r>
              <a:rPr lang="en-US" i="1" dirty="0"/>
              <a:t>et</a:t>
            </a:r>
            <a:r>
              <a:rPr lang="en-US" i="0" dirty="0"/>
              <a:t>. </a:t>
            </a:r>
            <a:r>
              <a:rPr lang="en-US" i="1" dirty="0"/>
              <a:t>al</a:t>
            </a:r>
            <a:r>
              <a:rPr lang="en-US" i="0" dirty="0"/>
              <a:t>.’s discovery, the rest state was considered background noise to be ignored.  The finding that it was, in fact, highly structured put many an MRI study at risk of invalidation!  Nonetheless, the evidence for resting-state connectivity overruled opposition and it is a core part of modern neuroimaging.  This discovery sparked intense interest in the resting state and its purpose in conscious and unconscious cognition.  It also did much to reinforce the hypothesis of </a:t>
            </a:r>
            <a:r>
              <a:rPr lang="en-US" i="1" dirty="0"/>
              <a:t>distributed cognition</a:t>
            </a:r>
            <a:r>
              <a:rPr lang="en-US" i="0" dirty="0"/>
              <a:t>, i.e. that the computations underlying tasks and actions are not the action of individual areas, but instead require the cooperation of many regions.</a:t>
            </a:r>
            <a:endParaRPr lang="en-US" dirty="0"/>
          </a:p>
          <a:p>
            <a:endParaRPr lang="en-US" dirty="0"/>
          </a:p>
          <a:p>
            <a:r>
              <a:rPr lang="en-US" dirty="0"/>
              <a:t>﻿Independent component analysis (ICA) spatial maps, generated from the analysis of 40 healthy subjects, shown on a cortical rendering and standard brain views [94]. This figure shows the most frequently reported resting-state components, including:</a:t>
            </a:r>
          </a:p>
          <a:p>
            <a:r>
              <a:rPr lang="en-US" dirty="0"/>
              <a:t>1: the DMN (default mode network)</a:t>
            </a:r>
          </a:p>
          <a:p>
            <a:r>
              <a:rPr lang="en-US" dirty="0"/>
              <a:t>2: the sensorimotor component</a:t>
            </a:r>
          </a:p>
          <a:p>
            <a:r>
              <a:rPr lang="en-US" dirty="0"/>
              <a:t>3: the executive control component</a:t>
            </a:r>
          </a:p>
          <a:p>
            <a:r>
              <a:rPr lang="en-US" dirty="0"/>
              <a:t>4: the medial visual component</a:t>
            </a:r>
          </a:p>
          <a:p>
            <a:r>
              <a:rPr lang="en-US" dirty="0"/>
              <a:t>5 and 6: the lateralized </a:t>
            </a:r>
            <a:r>
              <a:rPr lang="en-US" dirty="0" err="1"/>
              <a:t>fronto</a:t>
            </a:r>
            <a:r>
              <a:rPr lang="en-US" dirty="0"/>
              <a:t>-parietal components</a:t>
            </a:r>
          </a:p>
          <a:p>
            <a:r>
              <a:rPr lang="en-US" dirty="0"/>
              <a:t>7: the auditory component</a:t>
            </a:r>
          </a:p>
          <a:p>
            <a:r>
              <a:rPr lang="en-US" dirty="0"/>
              <a:t>8: the temporo-parietal component</a:t>
            </a:r>
          </a:p>
        </p:txBody>
      </p:sp>
      <p:sp>
        <p:nvSpPr>
          <p:cNvPr id="4" name="Slide Number Placeholder 3"/>
          <p:cNvSpPr>
            <a:spLocks noGrp="1"/>
          </p:cNvSpPr>
          <p:nvPr>
            <p:ph type="sldNum" sz="quarter" idx="5"/>
          </p:nvPr>
        </p:nvSpPr>
        <p:spPr/>
        <p:txBody>
          <a:bodyPr/>
          <a:lstStyle/>
          <a:p>
            <a:fld id="{F2646843-91BE-374F-88AD-A469EE5DB0D6}" type="slidenum">
              <a:rPr lang="en-US" smtClean="0"/>
              <a:t>3</a:t>
            </a:fld>
            <a:endParaRPr lang="en-US"/>
          </a:p>
        </p:txBody>
      </p:sp>
    </p:spTree>
    <p:extLst>
      <p:ext uri="{BB962C8B-B14F-4D97-AF65-F5344CB8AC3E}">
        <p14:creationId xmlns:p14="http://schemas.microsoft.com/office/powerpoint/2010/main" val="3145614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35</a:t>
            </a:fld>
            <a:endParaRPr lang="en-US"/>
          </a:p>
        </p:txBody>
      </p:sp>
    </p:spTree>
    <p:extLst>
      <p:ext uri="{BB962C8B-B14F-4D97-AF65-F5344CB8AC3E}">
        <p14:creationId xmlns:p14="http://schemas.microsoft.com/office/powerpoint/2010/main" val="1522282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36</a:t>
            </a:fld>
            <a:endParaRPr lang="en-US"/>
          </a:p>
        </p:txBody>
      </p:sp>
    </p:spTree>
    <p:extLst>
      <p:ext uri="{BB962C8B-B14F-4D97-AF65-F5344CB8AC3E}">
        <p14:creationId xmlns:p14="http://schemas.microsoft.com/office/powerpoint/2010/main" val="39452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37</a:t>
            </a:fld>
            <a:endParaRPr lang="en-US"/>
          </a:p>
        </p:txBody>
      </p:sp>
    </p:spTree>
    <p:extLst>
      <p:ext uri="{BB962C8B-B14F-4D97-AF65-F5344CB8AC3E}">
        <p14:creationId xmlns:p14="http://schemas.microsoft.com/office/powerpoint/2010/main" val="3523139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Employ the particle swarm algorithm to estimate the subject-level directed connectivity using the original SC template as a prior.  The Euclidean distance between model and subject entropies in component space served as a cost function after demonstrating superior performance compared to absolute or maximum absolute entropy difference.</a:t>
            </a:r>
          </a:p>
          <a:p>
            <a:r>
              <a:rPr lang="en-US" dirty="0"/>
              <a:t>Running this procedure on all subjects provided an effective connectivity estimate for each subject.</a:t>
            </a:r>
          </a:p>
        </p:txBody>
      </p:sp>
      <p:sp>
        <p:nvSpPr>
          <p:cNvPr id="4" name="Slide Number Placeholder 3"/>
          <p:cNvSpPr>
            <a:spLocks noGrp="1"/>
          </p:cNvSpPr>
          <p:nvPr>
            <p:ph type="sldNum" sz="quarter" idx="5"/>
          </p:nvPr>
        </p:nvSpPr>
        <p:spPr/>
        <p:txBody>
          <a:bodyPr/>
          <a:lstStyle/>
          <a:p>
            <a:fld id="{F2646843-91BE-374F-88AD-A469EE5DB0D6}" type="slidenum">
              <a:rPr lang="en-US" smtClean="0"/>
              <a:t>39</a:t>
            </a:fld>
            <a:endParaRPr lang="en-US"/>
          </a:p>
        </p:txBody>
      </p:sp>
    </p:spTree>
    <p:extLst>
      <p:ext uri="{BB962C8B-B14F-4D97-AF65-F5344CB8AC3E}">
        <p14:creationId xmlns:p14="http://schemas.microsoft.com/office/powerpoint/2010/main" val="447140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40</a:t>
            </a:fld>
            <a:endParaRPr lang="en-US"/>
          </a:p>
        </p:txBody>
      </p:sp>
    </p:spTree>
    <p:extLst>
      <p:ext uri="{BB962C8B-B14F-4D97-AF65-F5344CB8AC3E}">
        <p14:creationId xmlns:p14="http://schemas.microsoft.com/office/powerpoint/2010/main" val="2767567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Results from the network-based statistic on the OCD dataset.  A t-statistic threshold of 4.5 returns twelve connected components, visualized together as a connectivity matrix (</a:t>
            </a:r>
            <a:r>
              <a:rPr lang="en-US" sz="1800" b="1" dirty="0">
                <a:effectLst/>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 and in cortical space (</a:t>
            </a:r>
            <a:r>
              <a:rPr lang="en-US" sz="1800" b="1" dirty="0">
                <a:effectLst/>
                <a:latin typeface="Times New Roman" panose="02020603050405020304" pitchFamily="18" charset="0"/>
                <a:ea typeface="Times New Roman" panose="02020603050405020304" pitchFamily="18" charset="0"/>
              </a:rPr>
              <a:t>B</a:t>
            </a:r>
            <a:r>
              <a:rPr lang="en-US" sz="1800" dirty="0">
                <a:effectLst/>
                <a:latin typeface="Times New Roman" panose="02020603050405020304" pitchFamily="18" charset="0"/>
                <a:ea typeface="Times New Roman" panose="02020603050405020304" pitchFamily="18" charset="0"/>
              </a:rPr>
              <a:t>). Green links indicate a connection which is stronger in OCD patients than in controls, while magenta links indicate the converse.  One connected component including 87 of the 90 cortical nodes displays increased strength in OCD, suggesting widespread cortical hyperconnectivity.  Control-biased components consist of between one to six links, with large components clustering in small areas.</a:t>
            </a:r>
            <a:endParaRPr lang="en-ES" sz="1800" dirty="0">
              <a:effectLst/>
              <a:latin typeface="Times New Roman" panose="02020603050405020304" pitchFamily="18" charset="0"/>
            </a:endParaRPr>
          </a:p>
          <a:p>
            <a:endParaRPr lang="en-ES" sz="1800" dirty="0">
              <a:effectLst/>
              <a:latin typeface="Times New Roman" panose="02020603050405020304" pitchFamily="18" charset="0"/>
            </a:endParaRPr>
          </a:p>
          <a:p>
            <a:r>
              <a:rPr lang="en-ES" sz="1800" dirty="0">
                <a:effectLst/>
                <a:latin typeface="Times New Roman" panose="02020603050405020304" pitchFamily="18" charset="0"/>
              </a:rPr>
              <a:t>The tendency towards hyperconnectivity is marked contrast to standard hypotheses of disorders such asn schizophrenia and autism; however, some studies have shown hypoconnectivity in OCD patient populations.  Several of the hypoconnected regions, such as the palladium, are known to provide inhibitory regulation to the thalamus and subthalamus; alterations in this region’s connectivity may contribute to the hyperexcitability observed in some OCD patients.  Another hypoconnection region, the Rolandic operculum, is implicated in the autogenous obsessions and compulsions of a distinct subset of OCD patients </a:t>
            </a:r>
            <a:r>
              <a:rPr lang="en-GB" sz="1800" dirty="0">
                <a:effectLst/>
                <a:latin typeface="Times New Roman" panose="02020603050405020304" pitchFamily="18" charset="0"/>
              </a:rPr>
              <a:t>﻿(</a:t>
            </a:r>
            <a:r>
              <a:rPr lang="en-GB" sz="1800" dirty="0" err="1">
                <a:effectLst/>
                <a:latin typeface="Times New Roman" panose="02020603050405020304" pitchFamily="18" charset="0"/>
              </a:rPr>
              <a:t>Subirà</a:t>
            </a:r>
            <a:r>
              <a:rPr lang="en-GB" sz="1800" dirty="0">
                <a:effectLst/>
                <a:latin typeface="Times New Roman" panose="02020603050405020304" pitchFamily="18" charset="0"/>
              </a:rPr>
              <a:t> et al., 2013) and with the premonitory urges associated with tic </a:t>
            </a:r>
            <a:r>
              <a:rPr lang="en-GB" sz="1800" dirty="0" err="1">
                <a:effectLst/>
                <a:latin typeface="Times New Roman" panose="02020603050405020304" pitchFamily="18" charset="0"/>
              </a:rPr>
              <a:t>behaviors</a:t>
            </a:r>
            <a:r>
              <a:rPr lang="en-GB" sz="1800" dirty="0">
                <a:effectLst/>
                <a:latin typeface="Times New Roman" panose="02020603050405020304" pitchFamily="18" charset="0"/>
              </a:rPr>
              <a:t> and sensory phenomena (Wang et al., 2011)</a:t>
            </a:r>
            <a:r>
              <a:rPr lang="en-ES" sz="1800" dirty="0">
                <a:effectLst/>
                <a:latin typeface="Times New Roman" panose="02020603050405020304" pitchFamily="18" charset="0"/>
              </a:rPr>
              <a:t>.  Overall, then, LEICA does appear to recover meaningful alteratives in both the entropy of functional dynamics and the connectivity of obsessive-compulsive disorder.</a:t>
            </a:r>
          </a:p>
        </p:txBody>
      </p:sp>
      <p:sp>
        <p:nvSpPr>
          <p:cNvPr id="4" name="Slide Number Placeholder 3"/>
          <p:cNvSpPr>
            <a:spLocks noGrp="1"/>
          </p:cNvSpPr>
          <p:nvPr>
            <p:ph type="sldNum" sz="quarter" idx="5"/>
          </p:nvPr>
        </p:nvSpPr>
        <p:spPr/>
        <p:txBody>
          <a:bodyPr/>
          <a:lstStyle/>
          <a:p>
            <a:fld id="{F2646843-91BE-374F-88AD-A469EE5DB0D6}" type="slidenum">
              <a:rPr lang="en-US" smtClean="0"/>
              <a:t>42</a:t>
            </a:fld>
            <a:endParaRPr lang="en-US"/>
          </a:p>
        </p:txBody>
      </p:sp>
    </p:spTree>
    <p:extLst>
      <p:ext uri="{BB962C8B-B14F-4D97-AF65-F5344CB8AC3E}">
        <p14:creationId xmlns:p14="http://schemas.microsoft.com/office/powerpoint/2010/main" val="528200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Results from the network-based statistic comparing controls vs. schizophrenia patients.  A t-statistic threshold of t = 3.0 reveals a single, large, fully connected network of heightened connectivity in patients.  Raising the threshold to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t = 3.5</a:t>
            </a:r>
            <a:r>
              <a:rPr lang="en-US" sz="1800" dirty="0">
                <a:effectLst/>
                <a:latin typeface="Times New Roman" panose="02020603050405020304" pitchFamily="18" charset="0"/>
                <a:ea typeface="Times New Roman" panose="02020603050405020304" pitchFamily="18" charset="0"/>
              </a:rPr>
              <a:t> splits this large component into three smaller subcomponents and raising it to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t = 4.0</a:t>
            </a:r>
            <a:r>
              <a:rPr lang="en-US" sz="1800" dirty="0">
                <a:effectLst/>
                <a:latin typeface="Times New Roman" panose="02020603050405020304" pitchFamily="18" charset="0"/>
                <a:ea typeface="Times New Roman" panose="02020603050405020304" pitchFamily="18" charset="0"/>
              </a:rPr>
              <a:t> returns four significant interregional links. This figure visualizes the results as t = 3.0 via a connectivity matrix (</a:t>
            </a:r>
            <a:r>
              <a:rPr lang="en-US" sz="1800" b="1" dirty="0">
                <a:effectLst/>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 and in cortical space (</a:t>
            </a:r>
            <a:r>
              <a:rPr lang="en-US" sz="1800" b="1" dirty="0">
                <a:effectLst/>
                <a:latin typeface="Times New Roman" panose="02020603050405020304" pitchFamily="18" charset="0"/>
                <a:ea typeface="Times New Roman" panose="02020603050405020304" pitchFamily="18" charset="0"/>
              </a:rPr>
              <a:t>B</a:t>
            </a:r>
            <a:r>
              <a:rPr lang="en-US" sz="1800" dirty="0">
                <a:effectLst/>
                <a:latin typeface="Times New Roman" panose="02020603050405020304" pitchFamily="18" charset="0"/>
                <a:ea typeface="Times New Roman" panose="02020603050405020304" pitchFamily="18" charset="0"/>
              </a:rPr>
              <a:t>).  Patients display hyperconnectivity at all examined thresholds.</a:t>
            </a:r>
            <a:r>
              <a:rPr lang="en-ES" dirty="0">
                <a:effectLst/>
              </a:rPr>
              <a:t> </a:t>
            </a:r>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43</a:t>
            </a:fld>
            <a:endParaRPr lang="en-US"/>
          </a:p>
        </p:txBody>
      </p:sp>
    </p:spTree>
    <p:extLst>
      <p:ext uri="{BB962C8B-B14F-4D97-AF65-F5344CB8AC3E}">
        <p14:creationId xmlns:p14="http://schemas.microsoft.com/office/powerpoint/2010/main" val="658467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Times New Roman" panose="02020603050405020304" pitchFamily="18" charset="0"/>
              </a:rPr>
              <a:t>Yesults</a:t>
            </a:r>
            <a:r>
              <a:rPr lang="en-US" sz="1800" dirty="0">
                <a:effectLst/>
                <a:latin typeface="Times New Roman" panose="02020603050405020304" pitchFamily="18" charset="0"/>
                <a:ea typeface="Times New Roman" panose="02020603050405020304" pitchFamily="18" charset="0"/>
              </a:rPr>
              <a:t> from the network-based statistic comparing controls vs. bipolar patients</a:t>
            </a:r>
          </a:p>
          <a:p>
            <a:r>
              <a:rPr lang="en-US" sz="1800" dirty="0">
                <a:effectLst/>
                <a:latin typeface="Times New Roman" panose="02020603050405020304" pitchFamily="18" charset="0"/>
                <a:ea typeface="Times New Roman" panose="02020603050405020304" pitchFamily="18" charset="0"/>
              </a:rPr>
              <a:t>t-statistic threshold of t = 3.0 reveals two connected networks.  The first of these components displays lower connectivity in patients compared to controls.  The other, substantially larger component displays heightened connectivity in patients.  This hyperconnected component encompasses the majority of the regions examined in this study.</a:t>
            </a:r>
          </a:p>
          <a:p>
            <a:r>
              <a:rPr lang="en-US" sz="1800" dirty="0">
                <a:effectLst/>
                <a:latin typeface="Times New Roman" panose="02020603050405020304" pitchFamily="18" charset="0"/>
                <a:ea typeface="Times New Roman" panose="02020603050405020304" pitchFamily="18" charset="0"/>
              </a:rPr>
              <a:t>Raising the threshold to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t = 3.5</a:t>
            </a:r>
            <a:r>
              <a:rPr lang="en-US" sz="1800" dirty="0">
                <a:effectLst/>
                <a:latin typeface="Times New Roman" panose="02020603050405020304" pitchFamily="18" charset="0"/>
                <a:ea typeface="Times New Roman" panose="02020603050405020304" pitchFamily="18" charset="0"/>
              </a:rPr>
              <a:t> splits this large hyperconnected component into two smaller subcomponents.</a:t>
            </a:r>
          </a:p>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Threshold of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t = 4.0</a:t>
            </a:r>
            <a:r>
              <a:rPr lang="en-US" sz="1800" dirty="0">
                <a:effectLst/>
                <a:latin typeface="Times New Roman" panose="02020603050405020304" pitchFamily="18" charset="0"/>
                <a:ea typeface="Times New Roman" panose="02020603050405020304" pitchFamily="18" charset="0"/>
              </a:rPr>
              <a:t> produces fourteen small hyperconnected components.  Of these fourteen components, ten consist of only a single link; the remainder vary in size from three to five links.  This figure visualizes the results of t = 3.0 as a connectivity matrix (</a:t>
            </a:r>
            <a:r>
              <a:rPr lang="en-US" sz="1800" b="1" dirty="0">
                <a:effectLst/>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 in cortical space (</a:t>
            </a:r>
            <a:r>
              <a:rPr lang="en-US" sz="1800" b="1" dirty="0">
                <a:effectLst/>
                <a:latin typeface="Times New Roman" panose="02020603050405020304" pitchFamily="18" charset="0"/>
                <a:ea typeface="Times New Roman" panose="02020603050405020304" pitchFamily="18" charset="0"/>
              </a:rPr>
              <a:t>B</a:t>
            </a:r>
            <a:r>
              <a:rPr lang="en-US" sz="1800" dirty="0">
                <a:effectLst/>
                <a:latin typeface="Times New Roman" panose="02020603050405020304" pitchFamily="18" charset="0"/>
                <a:ea typeface="Times New Roman" panose="02020603050405020304" pitchFamily="18" charset="0"/>
              </a:rPr>
              <a:t>), and as individual components </a:t>
            </a:r>
            <a:r>
              <a:rPr lang="en-US" sz="1800" b="1" dirty="0">
                <a:effectLst/>
                <a:latin typeface="Times New Roman" panose="02020603050405020304" pitchFamily="18" charset="0"/>
                <a:ea typeface="Times New Roman" panose="02020603050405020304" pitchFamily="18" charset="0"/>
              </a:rPr>
              <a:t>(C)</a:t>
            </a:r>
            <a:r>
              <a:rPr lang="en-US" sz="1800" dirty="0">
                <a:effectLst/>
                <a:latin typeface="Times New Roman" panose="02020603050405020304" pitchFamily="18" charset="0"/>
                <a:ea typeface="Times New Roman" panose="02020603050405020304" pitchFamily="18" charset="0"/>
              </a:rPr>
              <a:t>.</a:t>
            </a:r>
            <a:r>
              <a:rPr lang="en-ES" dirty="0">
                <a:effectLst/>
              </a:rPr>
              <a:t> </a:t>
            </a:r>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44</a:t>
            </a:fld>
            <a:endParaRPr lang="en-US"/>
          </a:p>
        </p:txBody>
      </p:sp>
    </p:spTree>
    <p:extLst>
      <p:ext uri="{BB962C8B-B14F-4D97-AF65-F5344CB8AC3E}">
        <p14:creationId xmlns:p14="http://schemas.microsoft.com/office/powerpoint/2010/main" val="1355132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A t-statistic threshold of t = 3.0 reveals a single, large, fully connected network of heightened connectivity in patients.</a:t>
            </a:r>
          </a:p>
          <a:p>
            <a:r>
              <a:rPr lang="en-US" sz="1800" dirty="0">
                <a:effectLst/>
                <a:latin typeface="Times New Roman" panose="02020603050405020304" pitchFamily="18" charset="0"/>
                <a:ea typeface="Times New Roman" panose="02020603050405020304" pitchFamily="18" charset="0"/>
              </a:rPr>
              <a:t>Raising the threshold to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t = 3.5</a:t>
            </a:r>
            <a:r>
              <a:rPr lang="en-US" sz="1800" dirty="0">
                <a:effectLst/>
                <a:latin typeface="Times New Roman" panose="02020603050405020304" pitchFamily="18" charset="0"/>
                <a:ea typeface="Times New Roman" panose="02020603050405020304" pitchFamily="18" charset="0"/>
              </a:rPr>
              <a:t> splits this large component into six smaller subcomponents.</a:t>
            </a:r>
          </a:p>
          <a:p>
            <a:r>
              <a:rPr lang="en-US" sz="1800" dirty="0">
                <a:effectLst/>
                <a:latin typeface="Times New Roman" panose="02020603050405020304" pitchFamily="18" charset="0"/>
                <a:ea typeface="Times New Roman" panose="02020603050405020304" pitchFamily="18" charset="0"/>
              </a:rPr>
              <a:t>Intriguingly, a threshold of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t = 4.0</a:t>
            </a:r>
            <a:r>
              <a:rPr lang="en-US" sz="1800" dirty="0">
                <a:effectLst/>
                <a:latin typeface="Times New Roman" panose="02020603050405020304" pitchFamily="18" charset="0"/>
                <a:ea typeface="Times New Roman" panose="02020603050405020304" pitchFamily="18" charset="0"/>
              </a:rPr>
              <a:t> returns ten significant components, of which only nine are stronger in patients than in controls; the final link displays the opposite trend, i.e. a decrease in patient connectivity relative to controls.  This </a:t>
            </a:r>
            <a:r>
              <a:rPr lang="en-US" sz="1800" dirty="0" err="1">
                <a:effectLst/>
                <a:latin typeface="Times New Roman" panose="02020603050405020304" pitchFamily="18" charset="0"/>
                <a:ea typeface="Times New Roman" panose="02020603050405020304" pitchFamily="18" charset="0"/>
              </a:rPr>
              <a:t>hypoconnected</a:t>
            </a:r>
            <a:r>
              <a:rPr lang="en-US" sz="1800" dirty="0">
                <a:effectLst/>
                <a:latin typeface="Times New Roman" panose="02020603050405020304" pitchFamily="18" charset="0"/>
                <a:ea typeface="Times New Roman" panose="02020603050405020304" pitchFamily="18" charset="0"/>
              </a:rPr>
              <a:t> component only appears at a threshold of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t = 4.0</a:t>
            </a:r>
            <a:r>
              <a:rPr lang="en-US" sz="1800" dirty="0">
                <a:effectLst/>
                <a:latin typeface="Times New Roman" panose="02020603050405020304" pitchFamily="18" charset="0"/>
                <a:ea typeface="Times New Roman" panose="02020603050405020304" pitchFamily="18" charset="0"/>
              </a:rPr>
              <a:t> and consists of only a single link.  Other thresholds reveal only hyperconnected components, with all components at thresholds of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t = 3.0</a:t>
            </a:r>
            <a:r>
              <a:rPr lang="en-US" sz="1800" dirty="0">
                <a:effectLst/>
                <a:latin typeface="Times New Roman" panose="02020603050405020304" pitchFamily="18" charset="0"/>
                <a:ea typeface="Times New Roman" panose="02020603050405020304" pitchFamily="18" charset="0"/>
              </a:rPr>
              <a:t> and </a:t>
            </a: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t = 3.5</a:t>
            </a:r>
            <a:r>
              <a:rPr lang="en-US" sz="1800" dirty="0">
                <a:effectLst/>
                <a:latin typeface="Times New Roman" panose="02020603050405020304" pitchFamily="18" charset="0"/>
                <a:ea typeface="Times New Roman" panose="02020603050405020304" pitchFamily="18" charset="0"/>
              </a:rPr>
              <a:t> consisting of multiple links.</a:t>
            </a:r>
            <a:r>
              <a:rPr lang="en-ES" dirty="0">
                <a:effectLst/>
              </a:rPr>
              <a:t> </a:t>
            </a:r>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45</a:t>
            </a:fld>
            <a:endParaRPr lang="en-US"/>
          </a:p>
        </p:txBody>
      </p:sp>
    </p:spTree>
    <p:extLst>
      <p:ext uri="{BB962C8B-B14F-4D97-AF65-F5344CB8AC3E}">
        <p14:creationId xmlns:p14="http://schemas.microsoft.com/office/powerpoint/2010/main" val="81866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Results from the network-based statistic comparing schizophrenia vs. ADHD patients.  A t-statistic threshold of 4.0 returns one significant link (</a:t>
            </a:r>
            <a:r>
              <a:rPr lang="en-US" sz="1800" b="1" dirty="0">
                <a:effectLst/>
                <a:latin typeface="Times New Roman" panose="02020603050405020304" pitchFamily="18" charset="0"/>
                <a:ea typeface="Times New Roman" panose="02020603050405020304" pitchFamily="18" charset="0"/>
              </a:rPr>
              <a:t>C</a:t>
            </a:r>
            <a:r>
              <a:rPr lang="en-US" sz="1800" dirty="0">
                <a:effectLst/>
                <a:latin typeface="Times New Roman" panose="02020603050405020304" pitchFamily="18" charset="0"/>
                <a:ea typeface="Times New Roman" panose="02020603050405020304" pitchFamily="18" charset="0"/>
              </a:rPr>
              <a:t>), visualized as a connectivity matrix (</a:t>
            </a:r>
            <a:r>
              <a:rPr lang="en-US" sz="1800" b="1" dirty="0">
                <a:effectLst/>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 and in cortical space (</a:t>
            </a:r>
            <a:r>
              <a:rPr lang="en-US" sz="1800" b="1" dirty="0">
                <a:effectLst/>
                <a:latin typeface="Times New Roman" panose="02020603050405020304" pitchFamily="18" charset="0"/>
                <a:ea typeface="Times New Roman" panose="02020603050405020304" pitchFamily="18" charset="0"/>
              </a:rPr>
              <a:t>B</a:t>
            </a:r>
            <a:r>
              <a:rPr lang="en-US" sz="1800" dirty="0">
                <a:effectLst/>
                <a:latin typeface="Times New Roman" panose="02020603050405020304" pitchFamily="18" charset="0"/>
                <a:ea typeface="Times New Roman" panose="02020603050405020304" pitchFamily="18" charset="0"/>
              </a:rPr>
              <a:t>).  This link is stronger in schizophrenia patients than in ADHD patients.  No other threshold reveals any difference between these two conditions.</a:t>
            </a:r>
            <a:r>
              <a:rPr lang="en-ES" dirty="0">
                <a:effectLst/>
              </a:rPr>
              <a:t> </a:t>
            </a:r>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46</a:t>
            </a:fld>
            <a:endParaRPr lang="en-US"/>
          </a:p>
        </p:txBody>
      </p:sp>
    </p:spTree>
    <p:extLst>
      <p:ext uri="{BB962C8B-B14F-4D97-AF65-F5344CB8AC3E}">
        <p14:creationId xmlns:p14="http://schemas.microsoft.com/office/powerpoint/2010/main" val="2951265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implications for resting-state cognition, the discovery of organized brain networks prompted questions on the best basis in which to study brain dynamics. For several decades, EEG and MEG results had suggested that interregional synchrony varies on a timescale of roughly 200 milliseconds during the rest state, causing many researchers to hypothesis that resting-state connectivity was highly dynamic.  The high number and level of statistical dependence in functional connectivity suggested that anatomically defined parcellations produced a highly redundant basis space for connectivity, which would significantly complicate analysis of those dynamics.  In general, the higher an analysis’ dimensionality, the more difficult it is to find meaningful results.  Thus, using the functional networks of the brain as a basis would both provide a new perspective on brain function and had the potential to uncover scientifically and clinically relevant insights in neuroimaging time series.  Finding such a basis, however, was not a trivial task, as fMRI did not have adequate time resolution and encephalographic methods, such as EEG and MEG, had very poor spatial resolution.</a:t>
            </a:r>
            <a:endParaRPr lang="en-US" i="0" dirty="0"/>
          </a:p>
        </p:txBody>
      </p:sp>
      <p:sp>
        <p:nvSpPr>
          <p:cNvPr id="4" name="Slide Number Placeholder 3"/>
          <p:cNvSpPr>
            <a:spLocks noGrp="1"/>
          </p:cNvSpPr>
          <p:nvPr>
            <p:ph type="sldNum" sz="quarter" idx="5"/>
          </p:nvPr>
        </p:nvSpPr>
        <p:spPr/>
        <p:txBody>
          <a:bodyPr/>
          <a:lstStyle/>
          <a:p>
            <a:fld id="{F2646843-91BE-374F-88AD-A469EE5DB0D6}" type="slidenum">
              <a:rPr lang="en-US" smtClean="0"/>
              <a:t>4</a:t>
            </a:fld>
            <a:endParaRPr lang="en-US"/>
          </a:p>
        </p:txBody>
      </p:sp>
    </p:spTree>
    <p:extLst>
      <p:ext uri="{BB962C8B-B14F-4D97-AF65-F5344CB8AC3E}">
        <p14:creationId xmlns:p14="http://schemas.microsoft.com/office/powerpoint/2010/main" val="906399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26F2B0-F4F5-BC4B-AEDA-73C3FB9C27E7}" type="slidenum">
              <a:rPr lang="en-US" smtClean="0"/>
              <a:t>47</a:t>
            </a:fld>
            <a:endParaRPr lang="en-US"/>
          </a:p>
        </p:txBody>
      </p:sp>
    </p:spTree>
    <p:extLst>
      <p:ext uri="{BB962C8B-B14F-4D97-AF65-F5344CB8AC3E}">
        <p14:creationId xmlns:p14="http://schemas.microsoft.com/office/powerpoint/2010/main" val="28451948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26F2B0-F4F5-BC4B-AEDA-73C3FB9C27E7}" type="slidenum">
              <a:rPr lang="en-US" smtClean="0"/>
              <a:t>48</a:t>
            </a:fld>
            <a:endParaRPr lang="en-US"/>
          </a:p>
        </p:txBody>
      </p:sp>
    </p:spTree>
    <p:extLst>
      <p:ext uri="{BB962C8B-B14F-4D97-AF65-F5344CB8AC3E}">
        <p14:creationId xmlns:p14="http://schemas.microsoft.com/office/powerpoint/2010/main" val="886706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effectLst/>
                <a:latin typeface=".AppleSystemUIFontRounded"/>
              </a:rPr>
              <a:t>Applications: (1) test effects of clinical interventions on RSN dynamics.  Important because only look at static measures presently.  (2) examine effects of clinical interventions on individuals.  Important because psychiatric patients extremely heterogeneous; need means of identifying precise system disrupted in each patient. (3) identify receptors underlying individual patient </a:t>
            </a:r>
            <a:r>
              <a:rPr lang="en-GB" dirty="0" err="1">
                <a:solidFill>
                  <a:srgbClr val="000000"/>
                </a:solidFill>
                <a:effectLst/>
                <a:latin typeface=".AppleSystemUIFontRounded"/>
              </a:rPr>
              <a:t>behavior</a:t>
            </a:r>
            <a:r>
              <a:rPr lang="en-GB" dirty="0">
                <a:solidFill>
                  <a:srgbClr val="000000"/>
                </a:solidFill>
                <a:effectLst/>
                <a:latin typeface=".AppleSystemUIFontRounded"/>
              </a:rPr>
              <a:t> &amp; target pharmacological intervention accordingly; (4) build atlas of </a:t>
            </a:r>
            <a:r>
              <a:rPr lang="en-GB" dirty="0" err="1">
                <a:solidFill>
                  <a:srgbClr val="000000"/>
                </a:solidFill>
                <a:effectLst/>
                <a:latin typeface=".AppleSystemUIFontRounded"/>
              </a:rPr>
              <a:t>dFC</a:t>
            </a:r>
            <a:r>
              <a:rPr lang="en-GB" dirty="0">
                <a:solidFill>
                  <a:srgbClr val="000000"/>
                </a:solidFill>
                <a:effectLst/>
                <a:latin typeface=".AppleSystemUIFontRounded"/>
              </a:rPr>
              <a:t> networks</a:t>
            </a:r>
          </a:p>
          <a:p>
            <a:endParaRPr lang="en-US" dirty="0"/>
          </a:p>
          <a:p>
            <a:endParaRPr lang="en-US" dirty="0"/>
          </a:p>
        </p:txBody>
      </p:sp>
      <p:sp>
        <p:nvSpPr>
          <p:cNvPr id="4" name="Slide Number Placeholder 3"/>
          <p:cNvSpPr>
            <a:spLocks noGrp="1"/>
          </p:cNvSpPr>
          <p:nvPr>
            <p:ph type="sldNum" sz="quarter" idx="5"/>
          </p:nvPr>
        </p:nvSpPr>
        <p:spPr/>
        <p:txBody>
          <a:bodyPr/>
          <a:lstStyle/>
          <a:p>
            <a:fld id="{5626F2B0-F4F5-BC4B-AEDA-73C3FB9C27E7}" type="slidenum">
              <a:rPr lang="en-US" smtClean="0"/>
              <a:t>49</a:t>
            </a:fld>
            <a:endParaRPr lang="en-US"/>
          </a:p>
        </p:txBody>
      </p:sp>
    </p:spTree>
    <p:extLst>
      <p:ext uri="{BB962C8B-B14F-4D97-AF65-F5344CB8AC3E}">
        <p14:creationId xmlns:p14="http://schemas.microsoft.com/office/powerpoint/2010/main" val="292107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646843-91BE-374F-88AD-A469EE5DB0D6}" type="slidenum">
              <a:rPr lang="en-US" smtClean="0"/>
              <a:t>54</a:t>
            </a:fld>
            <a:endParaRPr lang="en-US"/>
          </a:p>
        </p:txBody>
      </p:sp>
    </p:spTree>
    <p:extLst>
      <p:ext uri="{BB962C8B-B14F-4D97-AF65-F5344CB8AC3E}">
        <p14:creationId xmlns:p14="http://schemas.microsoft.com/office/powerpoint/2010/main" val="3629655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discovery of correlations in regional activity time series suggested lower-dimensional basis for brain activity</a:t>
            </a:r>
          </a:p>
          <a:p>
            <a:pPr marL="171450" indent="-171450">
              <a:buFont typeface="Arial" panose="020B0604020202020204" pitchFamily="34" charset="0"/>
              <a:buChar char="•"/>
            </a:pPr>
            <a:r>
              <a:rPr lang="en-US" dirty="0"/>
              <a:t>Correlated communities (networks) may form a natural basis for human brain activity</a:t>
            </a:r>
          </a:p>
          <a:p>
            <a:pPr marL="171450" indent="-171450">
              <a:buFont typeface="Arial" panose="020B0604020202020204" pitchFamily="34" charset="0"/>
              <a:buChar char="•"/>
            </a:pPr>
            <a:r>
              <a:rPr lang="en-US" dirty="0"/>
              <a:t>Question: do they form a useful basis for human brain activity?</a:t>
            </a:r>
          </a:p>
        </p:txBody>
      </p:sp>
      <p:sp>
        <p:nvSpPr>
          <p:cNvPr id="4" name="Slide Number Placeholder 3"/>
          <p:cNvSpPr>
            <a:spLocks noGrp="1"/>
          </p:cNvSpPr>
          <p:nvPr>
            <p:ph type="sldNum" sz="quarter" idx="5"/>
          </p:nvPr>
        </p:nvSpPr>
        <p:spPr/>
        <p:txBody>
          <a:bodyPr/>
          <a:lstStyle/>
          <a:p>
            <a:fld id="{F2646843-91BE-374F-88AD-A469EE5DB0D6}" type="slidenum">
              <a:rPr lang="en-US" smtClean="0"/>
              <a:t>55</a:t>
            </a:fld>
            <a:endParaRPr lang="en-US"/>
          </a:p>
        </p:txBody>
      </p:sp>
    </p:spTree>
    <p:extLst>
      <p:ext uri="{BB962C8B-B14F-4D97-AF65-F5344CB8AC3E}">
        <p14:creationId xmlns:p14="http://schemas.microsoft.com/office/powerpoint/2010/main" val="3459631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changed with the development of dynamic functional connectivity (</a:t>
            </a:r>
            <a:r>
              <a:rPr lang="en-US" dirty="0" err="1"/>
              <a:t>dFC</a:t>
            </a:r>
            <a:r>
              <a:rPr lang="en-US" dirty="0"/>
              <a:t>) in 2010, which improved the time resolution of fMRI-based imaging from minutes to seconds.  This allowed fMRI researchers to confirm that functional connectivity is not stable during the rest state; rather, interregional synchrony varies considerably between each time-to-repetition  in MRI imaging.  This variance in synchrony means that resting-state networks do not maintain a stable level of activity during the rest state, but instead display complex dynamics on the order of seconds or less.  This set off a scramble amongst neuroimaging laboratories to examine which methods could best isolate </a:t>
            </a:r>
            <a:r>
              <a:rPr lang="en-US" dirty="0" err="1"/>
              <a:t>dFC</a:t>
            </a:r>
            <a:r>
              <a:rPr lang="en-US" dirty="0"/>
              <a:t> structure and dynamics.  Special attention was paid to the problem of comparing phenotypically distinct groups, e.g. psychiatric patients vs. healthy controls.</a:t>
            </a:r>
          </a:p>
        </p:txBody>
      </p:sp>
      <p:sp>
        <p:nvSpPr>
          <p:cNvPr id="4" name="Slide Number Placeholder 3"/>
          <p:cNvSpPr>
            <a:spLocks noGrp="1"/>
          </p:cNvSpPr>
          <p:nvPr>
            <p:ph type="sldNum" sz="quarter" idx="5"/>
          </p:nvPr>
        </p:nvSpPr>
        <p:spPr/>
        <p:txBody>
          <a:bodyPr/>
          <a:lstStyle/>
          <a:p>
            <a:fld id="{F2646843-91BE-374F-88AD-A469EE5DB0D6}" type="slidenum">
              <a:rPr lang="en-US" smtClean="0"/>
              <a:t>5</a:t>
            </a:fld>
            <a:endParaRPr lang="en-US"/>
          </a:p>
        </p:txBody>
      </p:sp>
    </p:spTree>
    <p:extLst>
      <p:ext uri="{BB962C8B-B14F-4D97-AF65-F5344CB8AC3E}">
        <p14:creationId xmlns:p14="http://schemas.microsoft.com/office/powerpoint/2010/main" val="3856838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Although the existence of resting-state networks has been well-established, the precise number and structure of these RSNs remains uncertain.  This can be attributed to the large number number of datasets, data types, and methodologies available to those investigating resting-state connectivity.  Different methods may provide different results even on similar datasets, and best practices have not yet been established for method selection.</a:t>
            </a:r>
          </a:p>
          <a:p>
            <a:r>
              <a:rPr lang="en-US" i="0" dirty="0"/>
              <a:t>Further, many network detection methods require that the researcher set number of expected networks before detection can begin.  This poses a challenge for the researcher, as there is currently no widely accepted </a:t>
            </a:r>
            <a:r>
              <a:rPr lang="en-US" i="1" dirty="0"/>
              <a:t>a priori</a:t>
            </a:r>
            <a:r>
              <a:rPr lang="en-US" i="0" dirty="0"/>
              <a:t> means to determine how many functional networks may exist in a dataset.</a:t>
            </a:r>
          </a:p>
        </p:txBody>
      </p:sp>
      <p:sp>
        <p:nvSpPr>
          <p:cNvPr id="4" name="Slide Number Placeholder 3"/>
          <p:cNvSpPr>
            <a:spLocks noGrp="1"/>
          </p:cNvSpPr>
          <p:nvPr>
            <p:ph type="sldNum" sz="quarter" idx="5"/>
          </p:nvPr>
        </p:nvSpPr>
        <p:spPr/>
        <p:txBody>
          <a:bodyPr/>
          <a:lstStyle/>
          <a:p>
            <a:fld id="{F2646843-91BE-374F-88AD-A469EE5DB0D6}" type="slidenum">
              <a:rPr lang="en-US" smtClean="0"/>
              <a:t>6</a:t>
            </a:fld>
            <a:endParaRPr lang="en-US"/>
          </a:p>
        </p:txBody>
      </p:sp>
    </p:spTree>
    <p:extLst>
      <p:ext uri="{BB962C8B-B14F-4D97-AF65-F5344CB8AC3E}">
        <p14:creationId xmlns:p14="http://schemas.microsoft.com/office/powerpoint/2010/main" val="2841532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methods for tracking </a:t>
            </a:r>
            <a:r>
              <a:rPr lang="en-US" dirty="0" err="1"/>
              <a:t>dFC</a:t>
            </a:r>
            <a:r>
              <a:rPr lang="en-US" dirty="0"/>
              <a:t> not only vary in their spatial output, but in their output time series as well.  Certain methods, such as PCA and ICA, provide continuous traces of each network’s activity as a function of time.  Other methods, however, treat network dynamics as a first-past-the-post system, which considers the network with the highest activity at a given time point “active” and all others inactive.  Many nonlinear clustering methods, such as strict </a:t>
            </a:r>
            <a:r>
              <a:rPr lang="en-US" i="1" dirty="0"/>
              <a:t>k</a:t>
            </a:r>
            <a:r>
              <a:rPr lang="en-US" i="0" dirty="0"/>
              <a:t>-means clustering, impose such restrictions on their output.</a:t>
            </a:r>
            <a:r>
              <a:rPr lang="en-US" dirty="0"/>
              <a:t>  This has achieved some success in quantifying network dynamics, as it allows researchers to easily quantify dynamic metrics such as average activation duration and transition matrices for each network.  However, it necessarily simplifies the observed dynamics, so much so that many dynamics metrics cannot interpret the resulting point process traces.  For instance, it is not possible to meaningfully estimate the stability or richness of network dynamics from such data.</a:t>
            </a:r>
            <a:endParaRPr lang="en-US" i="0" dirty="0"/>
          </a:p>
        </p:txBody>
      </p:sp>
      <p:sp>
        <p:nvSpPr>
          <p:cNvPr id="4" name="Slide Number Placeholder 3"/>
          <p:cNvSpPr>
            <a:spLocks noGrp="1"/>
          </p:cNvSpPr>
          <p:nvPr>
            <p:ph type="sldNum" sz="quarter" idx="5"/>
          </p:nvPr>
        </p:nvSpPr>
        <p:spPr/>
        <p:txBody>
          <a:bodyPr/>
          <a:lstStyle/>
          <a:p>
            <a:fld id="{F2646843-91BE-374F-88AD-A469EE5DB0D6}" type="slidenum">
              <a:rPr lang="en-US" smtClean="0"/>
              <a:t>7</a:t>
            </a:fld>
            <a:endParaRPr lang="en-US"/>
          </a:p>
        </p:txBody>
      </p:sp>
    </p:spTree>
    <p:extLst>
      <p:ext uri="{BB962C8B-B14F-4D97-AF65-F5344CB8AC3E}">
        <p14:creationId xmlns:p14="http://schemas.microsoft.com/office/powerpoint/2010/main" val="2542654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this thesis, I propose a pipeline intended to alleviate the problems described in the preceding slides.  I will demonstrate that this pipeline can estimate the dynamic functional connectivity at a single time-to-repetition resolution and can identify the number of functional networks in MRI time series data in a theoretically rigorous and empirically validated data-driven manner.  The pipeline can also extract meaningful functional networks and their activity time series at single-TR resolution for all networks simultaneously.  This detailed data on network activity allows me to estimate the level of structure and order for each identified network at the subject level.  Using this data, I will demonstrate that the network identifies functionally meaningful networks as responsible for group-level alterations in network dynamic structure.  I will further demonstrate that, when paired with a dynamic model, these findings can recover the connections responsible for such alterations at a group level.</a:t>
            </a:r>
          </a:p>
        </p:txBody>
      </p:sp>
      <p:sp>
        <p:nvSpPr>
          <p:cNvPr id="4" name="Slide Number Placeholder 3"/>
          <p:cNvSpPr>
            <a:spLocks noGrp="1"/>
          </p:cNvSpPr>
          <p:nvPr>
            <p:ph type="sldNum" sz="quarter" idx="5"/>
          </p:nvPr>
        </p:nvSpPr>
        <p:spPr/>
        <p:txBody>
          <a:bodyPr/>
          <a:lstStyle/>
          <a:p>
            <a:fld id="{F2646843-91BE-374F-88AD-A469EE5DB0D6}" type="slidenum">
              <a:rPr lang="en-US" smtClean="0"/>
              <a:t>8</a:t>
            </a:fld>
            <a:endParaRPr lang="en-US"/>
          </a:p>
        </p:txBody>
      </p:sp>
    </p:spTree>
    <p:extLst>
      <p:ext uri="{BB962C8B-B14F-4D97-AF65-F5344CB8AC3E}">
        <p14:creationId xmlns:p14="http://schemas.microsoft.com/office/powerpoint/2010/main" val="3209339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pipeline proposed to fulfill these goals may be summarized in this diagram.  Given a data array of brain activity time series, the pipeline first computes dynamic functional connectivity at single time-to-repetition resolution.  The resulting </a:t>
            </a:r>
            <a:r>
              <a:rPr lang="en-US" dirty="0" err="1"/>
              <a:t>dFC</a:t>
            </a:r>
            <a:r>
              <a:rPr lang="en-US" dirty="0"/>
              <a:t> array is then separated into its component networks via the LEICA </a:t>
            </a:r>
            <a:r>
              <a:rPr lang="en-US" dirty="0" err="1"/>
              <a:t>metaalgorithm</a:t>
            </a:r>
            <a:r>
              <a:rPr lang="en-US" dirty="0"/>
              <a:t>.  The Shannon entropy of these networks’ activity time series is then estimated using a variant of the </a:t>
            </a:r>
            <a:r>
              <a:rPr lang="en-US" dirty="0" err="1"/>
              <a:t>Kozachenko-Leonenko</a:t>
            </a:r>
            <a:r>
              <a:rPr lang="en-US" dirty="0"/>
              <a:t> estimator, and these values used to search for statistically significant alterations in network dynamics.  Finally, the resulting entropy profiles are used to estimate the alterations in directed connectivity which might have generated them.  The details of this pipeline, and the results of each stage, will be the subject of the remainder of this presentation.</a:t>
            </a:r>
          </a:p>
          <a:p>
            <a:endParaRPr lang="en-US" dirty="0"/>
          </a:p>
          <a:p>
            <a:r>
              <a:rPr lang="en-US" dirty="0"/>
              <a:t>Our operational hypotheses can be summarized as follows:</a:t>
            </a:r>
          </a:p>
          <a:p>
            <a:pPr marL="228600" indent="-228600">
              <a:buAutoNum type="arabicParenR"/>
            </a:pPr>
            <a:r>
              <a:rPr lang="en-US" dirty="0"/>
              <a:t>Dynamic resting-state networks form a meaningful basis for brain connectivity dynamics</a:t>
            </a:r>
          </a:p>
          <a:p>
            <a:pPr marL="228600" indent="-228600">
              <a:buAutoNum type="arabicParenR"/>
            </a:pPr>
            <a:r>
              <a:rPr lang="en-US" dirty="0"/>
              <a:t>Leading eigenvector contains all relevant </a:t>
            </a:r>
            <a:r>
              <a:rPr lang="en-US" dirty="0" err="1"/>
              <a:t>dRSNs</a:t>
            </a:r>
            <a:endParaRPr lang="en-US" dirty="0"/>
          </a:p>
          <a:p>
            <a:pPr marL="228600" indent="-228600">
              <a:buAutoNum type="arabicParenR"/>
            </a:pPr>
            <a:r>
              <a:rPr lang="en-US" dirty="0" err="1"/>
              <a:t>dRSN</a:t>
            </a:r>
            <a:r>
              <a:rPr lang="en-US" dirty="0"/>
              <a:t> dynamics are meaningfully altered in psychiatric disease</a:t>
            </a:r>
          </a:p>
        </p:txBody>
      </p:sp>
      <p:sp>
        <p:nvSpPr>
          <p:cNvPr id="4" name="Slide Number Placeholder 3"/>
          <p:cNvSpPr>
            <a:spLocks noGrp="1"/>
          </p:cNvSpPr>
          <p:nvPr>
            <p:ph type="sldNum" sz="quarter" idx="5"/>
          </p:nvPr>
        </p:nvSpPr>
        <p:spPr/>
        <p:txBody>
          <a:bodyPr/>
          <a:lstStyle/>
          <a:p>
            <a:fld id="{F2646843-91BE-374F-88AD-A469EE5DB0D6}" type="slidenum">
              <a:rPr lang="en-US" smtClean="0"/>
              <a:t>9</a:t>
            </a:fld>
            <a:endParaRPr lang="en-US"/>
          </a:p>
        </p:txBody>
      </p:sp>
    </p:spTree>
    <p:extLst>
      <p:ext uri="{BB962C8B-B14F-4D97-AF65-F5344CB8AC3E}">
        <p14:creationId xmlns:p14="http://schemas.microsoft.com/office/powerpoint/2010/main" val="2198367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0FDA-C846-D446-9DA0-16A43353A7E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3FE1113-F048-7949-92FE-4E42CDC5C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1BF08AD-EA11-A648-BE5A-71AE77DFBF7B}"/>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3A5EE238-17FF-404A-B52C-C04773605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90E7-91C0-1F4E-95F8-B0427E7C1743}"/>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91425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31C17-93EB-D649-97A2-96895C83F85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A9B22D-84CD-234D-A438-A4317F86463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B88061-4C51-0049-AAB5-09A4EDC77D86}"/>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E7284D9B-D585-F945-8C35-ECDD54C88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2DAB8-76B2-F74D-B9D6-6F8BEA5F9607}"/>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148022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2488C4-7BCB-F144-899B-69967CBBD75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72B0BB6-E8DF-6742-8536-18BF02E4AD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F0AE91-FB60-7049-BB4B-B43B193423A3}"/>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0119AEA3-5322-D04C-95FC-2733A6BE2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63861-41AF-4143-90B6-38E5669264FA}"/>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147912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E516E-7D61-4B49-91BD-406532DB7A3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8C90DD-C9CC-7247-9400-C69E6C68565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AC5480-3C6E-6E4A-BE7A-21677C8CA689}"/>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A9B05081-C8AD-A344-9324-00043AEF0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6979C-F7DE-A14D-B281-090127108450}"/>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62481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E252-5E60-ED45-B505-EBA4ABF6B4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54BD8A2-0733-5548-AC8B-55A27BCF1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7BA2AB4-54CF-4046-B043-84DFC4015A8D}"/>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5DEB7589-310D-D248-8EBC-A55D51EAC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683DC-1F8F-3E44-9FF0-01AEB8E8FEF1}"/>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2077754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9B21-6622-3245-99EB-5D9085C6C02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579C31-0FC7-774A-9841-4163F9559A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C4F93CE-F8E9-A540-AC3E-85618DCE9E5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FDD97EE-A07E-2A4E-A9B1-46605D58B7A2}"/>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6" name="Footer Placeholder 5">
            <a:extLst>
              <a:ext uri="{FF2B5EF4-FFF2-40B4-BE49-F238E27FC236}">
                <a16:creationId xmlns:a16="http://schemas.microsoft.com/office/drawing/2014/main" id="{2E823CD0-DE7E-664E-AE5F-08B4DF5FEC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F0214-6D69-F047-9FA2-6A6D007A3E2C}"/>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1666810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A767-DF49-3D4F-B890-84C2C6AB19E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6BEB784-DA63-6248-9172-A93DD6563C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9E72BDA-C160-4641-BA68-763B94700DC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9567498-73E5-8946-BF06-F49B693D2F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16CB4B-F883-684A-BD63-8DAFD8B83F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E2D10CC-9BDD-8647-A791-3E53BF310C34}"/>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8" name="Footer Placeholder 7">
            <a:extLst>
              <a:ext uri="{FF2B5EF4-FFF2-40B4-BE49-F238E27FC236}">
                <a16:creationId xmlns:a16="http://schemas.microsoft.com/office/drawing/2014/main" id="{0D91B356-C144-8D44-A75E-1E4AA1E2C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F7B621-07F2-0A49-8A96-E3396051E1DB}"/>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314384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7298-C70A-BC40-8421-A2C039139BA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F5A4B56-EDBD-6241-AEEF-253573A3127B}"/>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4" name="Footer Placeholder 3">
            <a:extLst>
              <a:ext uri="{FF2B5EF4-FFF2-40B4-BE49-F238E27FC236}">
                <a16:creationId xmlns:a16="http://schemas.microsoft.com/office/drawing/2014/main" id="{E53B6B5D-CFCF-8D4D-994F-840262F548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BC5F34-3CA6-454F-827F-A2657F1D8EB1}"/>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578759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4AF10D-BEFE-E64E-A2F5-D1A4691D49C6}"/>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3" name="Footer Placeholder 2">
            <a:extLst>
              <a:ext uri="{FF2B5EF4-FFF2-40B4-BE49-F238E27FC236}">
                <a16:creationId xmlns:a16="http://schemas.microsoft.com/office/drawing/2014/main" id="{52D7AFE8-225A-F542-B8E1-AF9FA47BB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56D0BE-429D-EE45-A323-10121F801243}"/>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1038883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EA6F-938A-574E-998E-D6756E9A17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141332C-9903-834F-89EE-389FEEE28E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0B92072-74AD-8241-9DB0-9A609D305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CFA66A-D780-314C-9B5E-F3CF114C1A73}"/>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6" name="Footer Placeholder 5">
            <a:extLst>
              <a:ext uri="{FF2B5EF4-FFF2-40B4-BE49-F238E27FC236}">
                <a16:creationId xmlns:a16="http://schemas.microsoft.com/office/drawing/2014/main" id="{3B860615-78D1-914F-9BA5-D00E85745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C5D617-ED26-614D-A861-27210391C11A}"/>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22767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E72F-D119-6741-8A8B-FD92D180DD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368BD67-AF04-A642-909A-636ECFDC9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A1AC4A8C-9D5A-1342-95C9-46B8802FE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107D1C-A03D-A448-9A9D-C10B8D8A4F24}"/>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6" name="Footer Placeholder 5">
            <a:extLst>
              <a:ext uri="{FF2B5EF4-FFF2-40B4-BE49-F238E27FC236}">
                <a16:creationId xmlns:a16="http://schemas.microsoft.com/office/drawing/2014/main" id="{64D8A399-0D69-CD4B-B876-74DB4BEF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C5425-7462-484C-AFD8-DA871842DB2C}"/>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343392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30C44D-1350-4F4A-8E32-AC7ED096AC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58CF7B1-E67B-4F49-988B-ECB7D445A1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3580EC-9B44-7347-A498-39625B901C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76F07437-773C-4D44-846A-5C6E18594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E0455B-8682-9F4A-84BF-D492991490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F4E096-4834-6147-8D2B-B4DFB0541AF8}" type="slidenum">
              <a:rPr lang="en-US" smtClean="0"/>
              <a:t>‹#›</a:t>
            </a:fld>
            <a:endParaRPr lang="en-US"/>
          </a:p>
        </p:txBody>
      </p:sp>
    </p:spTree>
    <p:extLst>
      <p:ext uri="{BB962C8B-B14F-4D97-AF65-F5344CB8AC3E}">
        <p14:creationId xmlns:p14="http://schemas.microsoft.com/office/powerpoint/2010/main" val="993737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3389/fnhum.2022.95870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jpeg"/><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2.jpe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9.jp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10" Type="http://schemas.openxmlformats.org/officeDocument/2006/relationships/image" Target="../media/image70.png"/><Relationship Id="rId9"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3.png"/><Relationship Id="rId7"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jpeg"/><Relationship Id="rId10" Type="http://schemas.openxmlformats.org/officeDocument/2006/relationships/image" Target="../media/image12.jpg"/><Relationship Id="rId4" Type="http://schemas.openxmlformats.org/officeDocument/2006/relationships/image" Target="../media/image1.jpe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jpeg"/><Relationship Id="rId9" Type="http://schemas.microsoft.com/office/2007/relationships/diagramDrawing" Target="../diagrams/drawing3.xml"/></Relationships>
</file>

<file path=ppt/slides/_rels/slide1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jpe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5.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2.jpe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jpeg"/><Relationship Id="rId7" Type="http://schemas.openxmlformats.org/officeDocument/2006/relationships/diagramQuickStyle" Target="../diagrams/quickStyle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jpeg"/><Relationship Id="rId9" Type="http://schemas.microsoft.com/office/2007/relationships/diagramDrawing" Target="../diagrams/drawing4.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jpeg"/><Relationship Id="rId7" Type="http://schemas.openxmlformats.org/officeDocument/2006/relationships/diagramQuickStyle" Target="../diagrams/quickStyle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2.jpeg"/><Relationship Id="rId9" Type="http://schemas.microsoft.com/office/2007/relationships/diagramDrawing" Target="../diagrams/drawing5.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hyperlink" Target="https://linkinghub.elsevier.com/retrieve/pii/S0893608000000265" TargetMode="External"/><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e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jpeg"/><Relationship Id="rId7" Type="http://schemas.openxmlformats.org/officeDocument/2006/relationships/diagramQuickStyle" Target="../diagrams/quickStyle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jpeg"/><Relationship Id="rId9" Type="http://schemas.microsoft.com/office/2007/relationships/diagramDrawing" Target="../diagrams/drawing6.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21.jpg"/><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jpe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39.jp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jpeg"/><Relationship Id="rId7" Type="http://schemas.openxmlformats.org/officeDocument/2006/relationships/diagramQuickStyle" Target="../diagrams/quickStyle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jpeg"/><Relationship Id="rId9" Type="http://schemas.microsoft.com/office/2007/relationships/diagramDrawing" Target="../diagrams/drawing7.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2.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39.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jpeg"/><Relationship Id="rId7" Type="http://schemas.openxmlformats.org/officeDocument/2006/relationships/diagramQuickStyle" Target="../diagrams/quickStyle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2.jpeg"/><Relationship Id="rId9" Type="http://schemas.microsoft.com/office/2007/relationships/diagramDrawing" Target="../diagrams/drawing8.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jpe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E8BD1-685C-5043-ADC0-57937DB13DBF}"/>
              </a:ext>
            </a:extLst>
          </p:cNvPr>
          <p:cNvSpPr>
            <a:spLocks noGrp="1"/>
          </p:cNvSpPr>
          <p:nvPr>
            <p:ph type="ctrTitle"/>
          </p:nvPr>
        </p:nvSpPr>
        <p:spPr/>
        <p:txBody>
          <a:bodyPr>
            <a:noAutofit/>
          </a:bodyPr>
          <a:lstStyle/>
          <a:p>
            <a:r>
              <a:rPr lang="en-US" sz="5000" dirty="0">
                <a:effectLst/>
                <a:ea typeface="Times New Roman" panose="02020603050405020304" pitchFamily="18" charset="0"/>
              </a:rPr>
              <a:t>Complexity Changes in Neuroimaging Signals Point to Mechanisms of Neuropsychiatric Disease</a:t>
            </a:r>
            <a:endParaRPr lang="en-US" sz="5000" dirty="0"/>
          </a:p>
        </p:txBody>
      </p:sp>
      <p:sp>
        <p:nvSpPr>
          <p:cNvPr id="3" name="Subtitle 2">
            <a:extLst>
              <a:ext uri="{FF2B5EF4-FFF2-40B4-BE49-F238E27FC236}">
                <a16:creationId xmlns:a16="http://schemas.microsoft.com/office/drawing/2014/main" id="{98E9EF7C-AEE2-FE44-A5D5-6DBCD2FCBC65}"/>
              </a:ext>
            </a:extLst>
          </p:cNvPr>
          <p:cNvSpPr>
            <a:spLocks noGrp="1"/>
          </p:cNvSpPr>
          <p:nvPr>
            <p:ph type="subTitle" idx="1"/>
          </p:nvPr>
        </p:nvSpPr>
        <p:spPr/>
        <p:txBody>
          <a:bodyPr>
            <a:normAutofit/>
          </a:bodyPr>
          <a:lstStyle/>
          <a:p>
            <a:r>
              <a:rPr lang="en-US" dirty="0">
                <a:effectLst/>
                <a:ea typeface="Times New Roman" panose="02020603050405020304" pitchFamily="18" charset="0"/>
              </a:rPr>
              <a:t>David Sutherland Blair</a:t>
            </a:r>
            <a:endParaRPr lang="en-US" dirty="0"/>
          </a:p>
        </p:txBody>
      </p:sp>
      <p:grpSp>
        <p:nvGrpSpPr>
          <p:cNvPr id="4" name="Group 3">
            <a:extLst>
              <a:ext uri="{FF2B5EF4-FFF2-40B4-BE49-F238E27FC236}">
                <a16:creationId xmlns:a16="http://schemas.microsoft.com/office/drawing/2014/main" id="{4DC4420C-5E42-4349-9BA9-B42D336DA302}"/>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44DC24B8-19B7-1544-AEAE-9BFC8E9D619B}"/>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6F56D303-9DD7-7B47-A4D1-1B111CF14FD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8748A53E-7A36-3F41-8231-D80256E414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057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6739128" y="638089"/>
            <a:ext cx="4818888" cy="1476801"/>
          </a:xfrm>
        </p:spPr>
        <p:txBody>
          <a:bodyPr anchor="b">
            <a:normAutofit/>
          </a:bodyPr>
          <a:lstStyle/>
          <a:p>
            <a:r>
              <a:rPr lang="en-US" sz="5400"/>
              <a:t>Dataset I: OCD</a:t>
            </a:r>
          </a:p>
        </p:txBody>
      </p:sp>
      <p:pic>
        <p:nvPicPr>
          <p:cNvPr id="4098" name="Picture 2" descr="OCD Cycle: What It Looks Like and How to Break It | Psych Central">
            <a:extLst>
              <a:ext uri="{FF2B5EF4-FFF2-40B4-BE49-F238E27FC236}">
                <a16:creationId xmlns:a16="http://schemas.microsoft.com/office/drawing/2014/main" id="{470ADBB9-F32B-27B7-F163-D8EF4B87A8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224" y="640080"/>
            <a:ext cx="5438392" cy="5577840"/>
          </a:xfrm>
          <a:prstGeom prst="rect">
            <a:avLst/>
          </a:prstGeom>
          <a:noFill/>
          <a:extLst>
            <a:ext uri="{909E8E84-426E-40DD-AFC4-6F175D3DCCD1}">
              <a14:hiddenFill xmlns:a14="http://schemas.microsoft.com/office/drawing/2010/main">
                <a:solidFill>
                  <a:srgbClr val="FFFFFF"/>
                </a:solidFill>
              </a14:hiddenFill>
            </a:ext>
          </a:extLst>
        </p:spPr>
      </p:pic>
      <p:sp>
        <p:nvSpPr>
          <p:cNvPr id="410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6739128" y="2664886"/>
            <a:ext cx="4818888" cy="3550789"/>
          </a:xfrm>
        </p:spPr>
        <p:txBody>
          <a:bodyPr anchor="t">
            <a:normAutofit/>
          </a:bodyPr>
          <a:lstStyle/>
          <a:p>
            <a:r>
              <a:rPr lang="en-US" sz="1700"/>
              <a:t>Published by ﻿Moreira </a:t>
            </a:r>
            <a:r>
              <a:rPr lang="en-US" sz="1700" i="1"/>
              <a:t>et</a:t>
            </a:r>
            <a:r>
              <a:rPr lang="en-US" sz="1700"/>
              <a:t>. </a:t>
            </a:r>
            <a:r>
              <a:rPr lang="en-US" sz="1700" i="1"/>
              <a:t>al</a:t>
            </a:r>
            <a:r>
              <a:rPr lang="en-US" sz="1700"/>
              <a:t>. in 2017</a:t>
            </a:r>
          </a:p>
          <a:p>
            <a:r>
              <a:rPr lang="en-US" sz="1700"/>
              <a:t>Two groups:</a:t>
            </a:r>
          </a:p>
          <a:p>
            <a:pPr lvl="1"/>
            <a:r>
              <a:rPr lang="en-US" sz="1700"/>
              <a:t>39 healthy controls</a:t>
            </a:r>
          </a:p>
          <a:p>
            <a:pPr lvl="1"/>
            <a:r>
              <a:rPr lang="en-US" sz="1700"/>
              <a:t>40 medicated OCD patients</a:t>
            </a:r>
          </a:p>
          <a:p>
            <a:r>
              <a:rPr lang="en-US" sz="1700"/>
              <a:t>AAL parcellation</a:t>
            </a:r>
            <a:r>
              <a:rPr lang="en-ES" sz="1700">
                <a:effectLst/>
                <a:ea typeface="Cambria" panose="02040503050406030204" pitchFamily="18" charset="0"/>
                <a:cs typeface="Times New Roman" panose="02020603050405020304" pitchFamily="18" charset="0"/>
              </a:rPr>
              <a:t> </a:t>
            </a:r>
            <a:r>
              <a:rPr lang="en-US" sz="1700">
                <a:effectLst/>
                <a:ea typeface="Cambria" panose="02040503050406030204" pitchFamily="18" charset="0"/>
                <a:cs typeface="Times New Roman" panose="02020603050405020304" pitchFamily="18" charset="0"/>
              </a:rPr>
              <a:t>(Tzourio-Mazoyer et al. 2002)</a:t>
            </a:r>
          </a:p>
          <a:p>
            <a:r>
              <a:rPr lang="en-US" sz="1700"/>
              <a:t>Global mean signal removed</a:t>
            </a:r>
          </a:p>
          <a:p>
            <a:r>
              <a:rPr lang="en-US" sz="1700"/>
              <a:t>Three analyses:</a:t>
            </a:r>
          </a:p>
          <a:p>
            <a:pPr lvl="1"/>
            <a:r>
              <a:rPr lang="en-US" sz="1700"/>
              <a:t>Leading eigenvector of dFC</a:t>
            </a:r>
          </a:p>
          <a:p>
            <a:pPr lvl="1"/>
            <a:r>
              <a:rPr lang="en-US" sz="1700"/>
              <a:t>Spatial average of dFC</a:t>
            </a:r>
          </a:p>
          <a:p>
            <a:pPr lvl="1"/>
            <a:r>
              <a:rPr lang="en-US" sz="1700"/>
              <a:t>Upper triangle of dFC matrix, vectorized</a:t>
            </a:r>
          </a:p>
          <a:p>
            <a:endParaRPr lang="en-US" sz="170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245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Dataset II: Four Groups</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10515600" cy="4251960"/>
          </a:xfrm>
        </p:spPr>
        <p:txBody>
          <a:bodyPr>
            <a:normAutofit/>
          </a:bodyPr>
          <a:lstStyle/>
          <a:p>
            <a:r>
              <a:rPr lang="en-US" sz="2200"/>
              <a:t>Published by </a:t>
            </a:r>
            <a:r>
              <a:rPr lang="en-GB" sz="2200">
                <a:effectLst/>
              </a:rPr>
              <a:t>Poldrack </a:t>
            </a:r>
            <a:r>
              <a:rPr lang="en-GB" sz="2200" i="1">
                <a:effectLst/>
              </a:rPr>
              <a:t>et</a:t>
            </a:r>
            <a:r>
              <a:rPr lang="en-GB" sz="2200">
                <a:effectLst/>
              </a:rPr>
              <a:t>. </a:t>
            </a:r>
            <a:r>
              <a:rPr lang="en-GB" sz="2200" i="1">
                <a:effectLst/>
              </a:rPr>
              <a:t>al</a:t>
            </a:r>
            <a:r>
              <a:rPr lang="en-GB" sz="2200">
                <a:effectLst/>
              </a:rPr>
              <a:t>. in 2016</a:t>
            </a:r>
            <a:endParaRPr lang="en-US" sz="2200"/>
          </a:p>
          <a:p>
            <a:r>
              <a:rPr lang="en-US" sz="2200"/>
              <a:t>Four groups:</a:t>
            </a:r>
          </a:p>
          <a:p>
            <a:pPr lvl="1"/>
            <a:r>
              <a:rPr lang="en-US" sz="2200"/>
              <a:t>130 healthy controls</a:t>
            </a:r>
          </a:p>
          <a:p>
            <a:pPr lvl="1"/>
            <a:r>
              <a:rPr lang="en-US" sz="2200"/>
              <a:t>50 schizophrenia patients</a:t>
            </a:r>
          </a:p>
          <a:p>
            <a:pPr lvl="1"/>
            <a:r>
              <a:rPr lang="en-US" sz="2200"/>
              <a:t>49 bipolar patients (type unspecified)</a:t>
            </a:r>
          </a:p>
          <a:p>
            <a:pPr lvl="1"/>
            <a:r>
              <a:rPr lang="en-US" sz="2200"/>
              <a:t>43 ADHD patients</a:t>
            </a:r>
          </a:p>
          <a:p>
            <a:r>
              <a:rPr lang="en-US" sz="2200"/>
              <a:t>Desikan-Killiany 68-region parcellation (Desikan </a:t>
            </a:r>
            <a:r>
              <a:rPr lang="en-US" sz="2200" i="1"/>
              <a:t>et</a:t>
            </a:r>
            <a:r>
              <a:rPr lang="en-US" sz="2200"/>
              <a:t>. </a:t>
            </a:r>
            <a:r>
              <a:rPr lang="en-US" sz="2200" i="1"/>
              <a:t>al</a:t>
            </a:r>
            <a:r>
              <a:rPr lang="en-US" sz="2200"/>
              <a:t>. 2006)</a:t>
            </a:r>
          </a:p>
          <a:p>
            <a:r>
              <a:rPr lang="en-US" sz="2200"/>
              <a:t>Global mean signal removed</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055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41248" y="548640"/>
            <a:ext cx="3600860" cy="5431536"/>
          </a:xfrm>
        </p:spPr>
        <p:txBody>
          <a:bodyPr>
            <a:normAutofit/>
          </a:bodyPr>
          <a:lstStyle/>
          <a:p>
            <a:r>
              <a:rPr lang="en-US" sz="5400"/>
              <a:t>Works Published</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5126418" y="552091"/>
            <a:ext cx="6224335" cy="5431536"/>
          </a:xfrm>
        </p:spPr>
        <p:txBody>
          <a:bodyPr anchor="ctr">
            <a:normAutofit/>
          </a:bodyPr>
          <a:lstStyle/>
          <a:p>
            <a:r>
              <a:rPr lang="ca-ES" sz="2200" dirty="0">
                <a:effectLst/>
                <a:latin typeface="Times New Roman" panose="02020603050405020304" pitchFamily="18" charset="0"/>
                <a:ea typeface="Times New Roman" panose="02020603050405020304" pitchFamily="18" charset="0"/>
              </a:rPr>
              <a:t>Blair, David </a:t>
            </a:r>
            <a:r>
              <a:rPr lang="ca-ES" sz="2200">
                <a:effectLst/>
                <a:latin typeface="Times New Roman" panose="02020603050405020304" pitchFamily="18" charset="0"/>
                <a:ea typeface="Times New Roman" panose="02020603050405020304" pitchFamily="18" charset="0"/>
              </a:rPr>
              <a:t>Sutherland</a:t>
            </a:r>
            <a:r>
              <a:rPr lang="ca-ES" sz="2200" dirty="0">
                <a:effectLst/>
                <a:latin typeface="Times New Roman" panose="02020603050405020304" pitchFamily="18" charset="0"/>
                <a:ea typeface="Times New Roman" panose="02020603050405020304" pitchFamily="18" charset="0"/>
              </a:rPr>
              <a:t>, Carles </a:t>
            </a:r>
            <a:r>
              <a:rPr lang="ca-ES" sz="2200">
                <a:effectLst/>
                <a:latin typeface="Times New Roman" panose="02020603050405020304" pitchFamily="18" charset="0"/>
                <a:ea typeface="Times New Roman" panose="02020603050405020304" pitchFamily="18" charset="0"/>
              </a:rPr>
              <a:t>Soriano-Mas</a:t>
            </a:r>
            <a:r>
              <a:rPr lang="ca-ES" sz="2200" dirty="0">
                <a:effectLst/>
                <a:latin typeface="Times New Roman" panose="02020603050405020304" pitchFamily="18" charset="0"/>
                <a:ea typeface="Times New Roman" panose="02020603050405020304" pitchFamily="18" charset="0"/>
              </a:rPr>
              <a:t>, Joana </a:t>
            </a:r>
            <a:r>
              <a:rPr lang="ca-ES" sz="2200">
                <a:effectLst/>
                <a:latin typeface="Times New Roman" panose="02020603050405020304" pitchFamily="18" charset="0"/>
                <a:ea typeface="Times New Roman" panose="02020603050405020304" pitchFamily="18" charset="0"/>
              </a:rPr>
              <a:t>R</a:t>
            </a:r>
            <a:r>
              <a:rPr lang="ca-ES" sz="2200" dirty="0">
                <a:effectLst/>
                <a:latin typeface="Times New Roman" panose="02020603050405020304" pitchFamily="18" charset="0"/>
                <a:ea typeface="Times New Roman" panose="02020603050405020304" pitchFamily="18" charset="0"/>
              </a:rPr>
              <a:t>. B. </a:t>
            </a:r>
            <a:r>
              <a:rPr lang="ca-ES" sz="2200">
                <a:effectLst/>
                <a:latin typeface="Times New Roman" panose="02020603050405020304" pitchFamily="18" charset="0"/>
                <a:ea typeface="Times New Roman" panose="02020603050405020304" pitchFamily="18" charset="0"/>
              </a:rPr>
              <a:t>Cabral</a:t>
            </a:r>
            <a:r>
              <a:rPr lang="ca-ES" sz="2200" dirty="0">
                <a:effectLst/>
                <a:latin typeface="Times New Roman" panose="02020603050405020304" pitchFamily="18" charset="0"/>
                <a:ea typeface="Times New Roman" panose="02020603050405020304" pitchFamily="18" charset="0"/>
              </a:rPr>
              <a:t>, Pedro Moreira, Pedro Morgado, and Gustavo Deco. 2022. “</a:t>
            </a:r>
            <a:r>
              <a:rPr lang="ca-ES" sz="2200">
                <a:effectLst/>
                <a:latin typeface="Times New Roman" panose="02020603050405020304" pitchFamily="18" charset="0"/>
                <a:ea typeface="Times New Roman" panose="02020603050405020304" pitchFamily="18" charset="0"/>
              </a:rPr>
              <a:t>Complexity</a:t>
            </a:r>
            <a:r>
              <a:rPr lang="ca-ES" sz="2200" dirty="0">
                <a:effectLst/>
                <a:latin typeface="Times New Roman" panose="02020603050405020304" pitchFamily="18" charset="0"/>
                <a:ea typeface="Times New Roman" panose="02020603050405020304" pitchFamily="18" charset="0"/>
              </a:rPr>
              <a:t> </a:t>
            </a:r>
            <a:r>
              <a:rPr lang="ca-ES" sz="2200">
                <a:effectLst/>
                <a:latin typeface="Times New Roman" panose="02020603050405020304" pitchFamily="18" charset="0"/>
                <a:ea typeface="Times New Roman" panose="02020603050405020304" pitchFamily="18" charset="0"/>
              </a:rPr>
              <a:t>Changes</a:t>
            </a:r>
            <a:r>
              <a:rPr lang="ca-ES" sz="2200" dirty="0">
                <a:effectLst/>
                <a:latin typeface="Times New Roman" panose="02020603050405020304" pitchFamily="18" charset="0"/>
                <a:ea typeface="Times New Roman" panose="02020603050405020304" pitchFamily="18" charset="0"/>
              </a:rPr>
              <a:t> in </a:t>
            </a:r>
            <a:r>
              <a:rPr lang="ca-ES" sz="2200">
                <a:effectLst/>
                <a:latin typeface="Times New Roman" panose="02020603050405020304" pitchFamily="18" charset="0"/>
                <a:ea typeface="Times New Roman" panose="02020603050405020304" pitchFamily="18" charset="0"/>
              </a:rPr>
              <a:t>Functional</a:t>
            </a:r>
            <a:r>
              <a:rPr lang="ca-ES" sz="2200" dirty="0">
                <a:effectLst/>
                <a:latin typeface="Times New Roman" panose="02020603050405020304" pitchFamily="18" charset="0"/>
                <a:ea typeface="Times New Roman" panose="02020603050405020304" pitchFamily="18" charset="0"/>
              </a:rPr>
              <a:t> State Dynamics </a:t>
            </a:r>
            <a:r>
              <a:rPr lang="ca-ES" sz="2200">
                <a:effectLst/>
                <a:latin typeface="Times New Roman" panose="02020603050405020304" pitchFamily="18" charset="0"/>
                <a:ea typeface="Times New Roman" panose="02020603050405020304" pitchFamily="18" charset="0"/>
              </a:rPr>
              <a:t>Suggest</a:t>
            </a:r>
            <a:r>
              <a:rPr lang="ca-ES" sz="2200" dirty="0">
                <a:effectLst/>
                <a:latin typeface="Times New Roman" panose="02020603050405020304" pitchFamily="18" charset="0"/>
                <a:ea typeface="Times New Roman" panose="02020603050405020304" pitchFamily="18" charset="0"/>
              </a:rPr>
              <a:t> Focal </a:t>
            </a:r>
            <a:r>
              <a:rPr lang="ca-ES" sz="2200">
                <a:effectLst/>
                <a:latin typeface="Times New Roman" panose="02020603050405020304" pitchFamily="18" charset="0"/>
                <a:ea typeface="Times New Roman" panose="02020603050405020304" pitchFamily="18" charset="0"/>
              </a:rPr>
              <a:t>Connectivity</a:t>
            </a:r>
            <a:r>
              <a:rPr lang="ca-ES" sz="2200" dirty="0">
                <a:effectLst/>
                <a:latin typeface="Times New Roman" panose="02020603050405020304" pitchFamily="18" charset="0"/>
                <a:ea typeface="Times New Roman" panose="02020603050405020304" pitchFamily="18" charset="0"/>
              </a:rPr>
              <a:t> </a:t>
            </a:r>
            <a:r>
              <a:rPr lang="ca-ES" sz="2200">
                <a:effectLst/>
                <a:latin typeface="Times New Roman" panose="02020603050405020304" pitchFamily="18" charset="0"/>
                <a:ea typeface="Times New Roman" panose="02020603050405020304" pitchFamily="18" charset="0"/>
              </a:rPr>
              <a:t>Reductions</a:t>
            </a:r>
            <a:r>
              <a:rPr lang="ca-ES" sz="2200" dirty="0">
                <a:effectLst/>
                <a:latin typeface="Times New Roman" panose="02020603050405020304" pitchFamily="18" charset="0"/>
                <a:ea typeface="Times New Roman" panose="02020603050405020304" pitchFamily="18" charset="0"/>
              </a:rPr>
              <a:t>.” </a:t>
            </a:r>
            <a:r>
              <a:rPr lang="ca-ES" sz="2200" i="1">
                <a:effectLst/>
                <a:latin typeface="Times New Roman" panose="02020603050405020304" pitchFamily="18" charset="0"/>
                <a:ea typeface="Times New Roman" panose="02020603050405020304" pitchFamily="18" charset="0"/>
              </a:rPr>
              <a:t>Frontiers</a:t>
            </a:r>
            <a:r>
              <a:rPr lang="ca-ES" sz="2200" i="1" dirty="0">
                <a:effectLst/>
                <a:latin typeface="Times New Roman" panose="02020603050405020304" pitchFamily="18" charset="0"/>
                <a:ea typeface="Times New Roman" panose="02020603050405020304" pitchFamily="18" charset="0"/>
              </a:rPr>
              <a:t> in </a:t>
            </a:r>
            <a:r>
              <a:rPr lang="ca-ES" sz="2200" i="1">
                <a:effectLst/>
                <a:latin typeface="Times New Roman" panose="02020603050405020304" pitchFamily="18" charset="0"/>
                <a:ea typeface="Times New Roman" panose="02020603050405020304" pitchFamily="18" charset="0"/>
              </a:rPr>
              <a:t>Human</a:t>
            </a:r>
            <a:r>
              <a:rPr lang="ca-ES" sz="2200" i="1" dirty="0">
                <a:effectLst/>
                <a:latin typeface="Times New Roman" panose="02020603050405020304" pitchFamily="18" charset="0"/>
                <a:ea typeface="Times New Roman" panose="02020603050405020304" pitchFamily="18" charset="0"/>
              </a:rPr>
              <a:t> </a:t>
            </a:r>
            <a:r>
              <a:rPr lang="ca-ES" sz="2200" i="1">
                <a:effectLst/>
                <a:latin typeface="Times New Roman" panose="02020603050405020304" pitchFamily="18" charset="0"/>
                <a:ea typeface="Times New Roman" panose="02020603050405020304" pitchFamily="18" charset="0"/>
              </a:rPr>
              <a:t>Neuroscience</a:t>
            </a:r>
            <a:r>
              <a:rPr lang="ca-ES" sz="2200" dirty="0">
                <a:effectLst/>
                <a:latin typeface="Times New Roman" panose="02020603050405020304" pitchFamily="18" charset="0"/>
                <a:ea typeface="Times New Roman" panose="02020603050405020304" pitchFamily="18" charset="0"/>
              </a:rPr>
              <a:t> 16 (</a:t>
            </a:r>
            <a:r>
              <a:rPr lang="ca-ES" sz="2200">
                <a:effectLst/>
                <a:latin typeface="Times New Roman" panose="02020603050405020304" pitchFamily="18" charset="0"/>
                <a:ea typeface="Times New Roman" panose="02020603050405020304" pitchFamily="18" charset="0"/>
              </a:rPr>
              <a:t>September</a:t>
            </a:r>
            <a:r>
              <a:rPr lang="ca-ES" sz="2200" dirty="0">
                <a:effectLst/>
                <a:latin typeface="Times New Roman" panose="02020603050405020304" pitchFamily="18" charset="0"/>
                <a:ea typeface="Times New Roman" panose="02020603050405020304" pitchFamily="18" charset="0"/>
              </a:rPr>
              <a:t>): 1–18. </a:t>
            </a:r>
            <a:r>
              <a:rPr lang="ca-ES" sz="2200" dirty="0">
                <a:effectLst/>
                <a:latin typeface="Times New Roman" panose="02020603050405020304" pitchFamily="18" charset="0"/>
                <a:ea typeface="Times New Roman" panose="02020603050405020304" pitchFamily="18" charset="0"/>
                <a:hlinkClick r:id="rId3"/>
              </a:rPr>
              <a:t>https://doi.org/10.3389/fnhum.2022.958706</a:t>
            </a:r>
            <a:r>
              <a:rPr lang="ca-ES" sz="2200" dirty="0">
                <a:effectLst/>
                <a:latin typeface="Times New Roman" panose="02020603050405020304" pitchFamily="18" charset="0"/>
                <a:ea typeface="Times New Roman" panose="02020603050405020304" pitchFamily="18" charset="0"/>
              </a:rPr>
              <a:t>.</a:t>
            </a:r>
            <a:endParaRPr lang="en-ES" sz="2200" dirty="0">
              <a:latin typeface="Times New Roman" panose="02020603050405020304" pitchFamily="18" charset="0"/>
              <a:ea typeface="Times New Roman" panose="02020603050405020304" pitchFamily="18" charset="0"/>
            </a:endParaRPr>
          </a:p>
          <a:p>
            <a:r>
              <a:rPr lang="en-ES" sz="2200" dirty="0">
                <a:effectLst/>
                <a:latin typeface="Times New Roman" panose="02020603050405020304" pitchFamily="18" charset="0"/>
                <a:ea typeface="Times New Roman" panose="02020603050405020304" pitchFamily="18" charset="0"/>
              </a:rPr>
              <a:t>David Sutherland Blair, Carles Soriano-Mas, Joana R.B. Cabral, and Gustavo Deco.  </a:t>
            </a:r>
            <a:r>
              <a:rPr lang="en-ES" sz="2200">
                <a:effectLst/>
              </a:rPr>
              <a:t>“</a:t>
            </a:r>
            <a:r>
              <a:rPr lang="en-ES" sz="2200" dirty="0">
                <a:effectLst/>
                <a:latin typeface="Times New Roman" panose="02020603050405020304" pitchFamily="18" charset="0"/>
                <a:ea typeface="Times New Roman" panose="02020603050405020304" pitchFamily="18" charset="0"/>
              </a:rPr>
              <a:t>Diseases of Disorder: Uniformity in Psychiatry”.  In Production.</a:t>
            </a:r>
            <a:endParaRPr lang="en-US" sz="2200"/>
          </a:p>
          <a:p>
            <a:endParaRPr lang="en-US" sz="220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49888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b="1" dirty="0"/>
              <a:t>L</a:t>
            </a:r>
            <a:r>
              <a:rPr lang="en-US" dirty="0"/>
              <a:t>eading </a:t>
            </a:r>
            <a:r>
              <a:rPr lang="en-US" b="1" dirty="0"/>
              <a:t>E</a:t>
            </a:r>
            <a:r>
              <a:rPr lang="en-US" dirty="0"/>
              <a:t>igenvector </a:t>
            </a:r>
            <a:r>
              <a:rPr lang="en-US" b="1" dirty="0"/>
              <a:t>I</a:t>
            </a:r>
            <a:r>
              <a:rPr lang="en-US" dirty="0"/>
              <a:t>ndependent Component </a:t>
            </a:r>
            <a:r>
              <a:rPr lang="en-US" b="1" dirty="0"/>
              <a:t>A</a:t>
            </a:r>
            <a:r>
              <a:rPr lang="en-US" dirty="0"/>
              <a:t>nalysis (LEICA)</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Content Placeholder 12">
            <a:extLst>
              <a:ext uri="{FF2B5EF4-FFF2-40B4-BE49-F238E27FC236}">
                <a16:creationId xmlns:a16="http://schemas.microsoft.com/office/drawing/2014/main" id="{9729D4DC-93DB-76C2-F6BB-F5D094D6F494}"/>
              </a:ext>
            </a:extLst>
          </p:cNvPr>
          <p:cNvGraphicFramePr>
            <a:graphicFrameLocks/>
          </p:cNvGraphicFramePr>
          <p:nvPr>
            <p:extLst>
              <p:ext uri="{D42A27DB-BD31-4B8C-83A1-F6EECF244321}">
                <p14:modId xmlns:p14="http://schemas.microsoft.com/office/powerpoint/2010/main" val="2269947868"/>
              </p:ext>
            </p:extLst>
          </p:nvPr>
        </p:nvGraphicFramePr>
        <p:xfrm>
          <a:off x="169035" y="1859089"/>
          <a:ext cx="11882503" cy="20410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5B748F16-0F96-6D0F-5E02-A7152EC771BC}"/>
              </a:ext>
            </a:extLst>
          </p:cNvPr>
          <p:cNvSpPr txBox="1"/>
          <p:nvPr/>
        </p:nvSpPr>
        <p:spPr>
          <a:xfrm>
            <a:off x="1690689" y="4744014"/>
            <a:ext cx="2470741" cy="369332"/>
          </a:xfrm>
          <a:prstGeom prst="rect">
            <a:avLst/>
          </a:prstGeom>
          <a:solidFill>
            <a:srgbClr val="92D050"/>
          </a:solidFill>
        </p:spPr>
        <p:txBody>
          <a:bodyPr wrap="none" rtlCol="0">
            <a:spAutoFit/>
          </a:bodyPr>
          <a:lstStyle/>
          <a:p>
            <a:r>
              <a:rPr lang="en-US" dirty="0"/>
              <a:t>Coherence Connectivity</a:t>
            </a:r>
          </a:p>
        </p:txBody>
      </p:sp>
      <p:sp>
        <p:nvSpPr>
          <p:cNvPr id="6" name="TextBox 5">
            <a:extLst>
              <a:ext uri="{FF2B5EF4-FFF2-40B4-BE49-F238E27FC236}">
                <a16:creationId xmlns:a16="http://schemas.microsoft.com/office/drawing/2014/main" id="{E3F299F4-05A9-08B1-FBEF-1586BE6B6B59}"/>
              </a:ext>
            </a:extLst>
          </p:cNvPr>
          <p:cNvSpPr txBox="1"/>
          <p:nvPr/>
        </p:nvSpPr>
        <p:spPr>
          <a:xfrm>
            <a:off x="1690689" y="3938397"/>
            <a:ext cx="1525931" cy="369332"/>
          </a:xfrm>
          <a:prstGeom prst="rect">
            <a:avLst/>
          </a:prstGeom>
          <a:solidFill>
            <a:srgbClr val="92D050"/>
          </a:solidFill>
        </p:spPr>
        <p:txBody>
          <a:bodyPr wrap="none" rtlCol="0">
            <a:spAutoFit/>
          </a:bodyPr>
          <a:lstStyle/>
          <a:p>
            <a:r>
              <a:rPr lang="en-US" dirty="0"/>
              <a:t>Analytic signal</a:t>
            </a:r>
          </a:p>
        </p:txBody>
      </p:sp>
      <p:sp>
        <p:nvSpPr>
          <p:cNvPr id="7" name="TextBox 6">
            <a:extLst>
              <a:ext uri="{FF2B5EF4-FFF2-40B4-BE49-F238E27FC236}">
                <a16:creationId xmlns:a16="http://schemas.microsoft.com/office/drawing/2014/main" id="{63DF76C1-9089-27C6-B538-5313E801782B}"/>
              </a:ext>
            </a:extLst>
          </p:cNvPr>
          <p:cNvSpPr txBox="1"/>
          <p:nvPr/>
        </p:nvSpPr>
        <p:spPr>
          <a:xfrm>
            <a:off x="1690689" y="4341344"/>
            <a:ext cx="740908" cy="369332"/>
          </a:xfrm>
          <a:prstGeom prst="rect">
            <a:avLst/>
          </a:prstGeom>
          <a:solidFill>
            <a:srgbClr val="92D050"/>
          </a:solidFill>
        </p:spPr>
        <p:txBody>
          <a:bodyPr wrap="none" rtlCol="0">
            <a:spAutoFit/>
          </a:bodyPr>
          <a:lstStyle/>
          <a:p>
            <a:r>
              <a:rPr lang="en-US" dirty="0"/>
              <a:t>Phase</a:t>
            </a:r>
          </a:p>
        </p:txBody>
      </p:sp>
      <p:cxnSp>
        <p:nvCxnSpPr>
          <p:cNvPr id="13" name="Straight Connector 12">
            <a:extLst>
              <a:ext uri="{FF2B5EF4-FFF2-40B4-BE49-F238E27FC236}">
                <a16:creationId xmlns:a16="http://schemas.microsoft.com/office/drawing/2014/main" id="{204E0EEF-4BE9-F826-E0C6-2DDC32525BBF}"/>
              </a:ext>
            </a:extLst>
          </p:cNvPr>
          <p:cNvCxnSpPr>
            <a:cxnSpLocks/>
          </p:cNvCxnSpPr>
          <p:nvPr/>
        </p:nvCxnSpPr>
        <p:spPr>
          <a:xfrm>
            <a:off x="1295400" y="3495484"/>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9B140D-98AD-12A2-F5CB-0811A3BBD7C0}"/>
              </a:ext>
            </a:extLst>
          </p:cNvPr>
          <p:cNvCxnSpPr>
            <a:endCxn id="5" idx="1"/>
          </p:cNvCxnSpPr>
          <p:nvPr/>
        </p:nvCxnSpPr>
        <p:spPr>
          <a:xfrm flipV="1">
            <a:off x="1295400" y="4928680"/>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71C756-C451-FDE7-1760-84D5469491F3}"/>
              </a:ext>
            </a:extLst>
          </p:cNvPr>
          <p:cNvCxnSpPr/>
          <p:nvPr/>
        </p:nvCxnSpPr>
        <p:spPr>
          <a:xfrm flipV="1">
            <a:off x="1295399" y="455934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1C4D6F-C1F7-DC43-E5F3-474F6F0CADC5}"/>
              </a:ext>
            </a:extLst>
          </p:cNvPr>
          <p:cNvCxnSpPr/>
          <p:nvPr/>
        </p:nvCxnSpPr>
        <p:spPr>
          <a:xfrm flipV="1">
            <a:off x="1295398" y="4132072"/>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D28D83-D135-9AB1-E0E9-C8FD6456EFBE}"/>
              </a:ext>
            </a:extLst>
          </p:cNvPr>
          <p:cNvSpPr txBox="1"/>
          <p:nvPr/>
        </p:nvSpPr>
        <p:spPr>
          <a:xfrm>
            <a:off x="4889709" y="4777629"/>
            <a:ext cx="498855" cy="369332"/>
          </a:xfrm>
          <a:prstGeom prst="rect">
            <a:avLst/>
          </a:prstGeom>
          <a:solidFill>
            <a:schemeClr val="accent1">
              <a:lumMod val="60000"/>
              <a:lumOff val="40000"/>
            </a:schemeClr>
          </a:solidFill>
        </p:spPr>
        <p:txBody>
          <a:bodyPr wrap="none" rtlCol="0">
            <a:spAutoFit/>
          </a:bodyPr>
          <a:lstStyle/>
          <a:p>
            <a:r>
              <a:rPr lang="en-US" dirty="0"/>
              <a:t>ICA</a:t>
            </a:r>
          </a:p>
        </p:txBody>
      </p:sp>
      <p:sp>
        <p:nvSpPr>
          <p:cNvPr id="20" name="TextBox 19">
            <a:extLst>
              <a:ext uri="{FF2B5EF4-FFF2-40B4-BE49-F238E27FC236}">
                <a16:creationId xmlns:a16="http://schemas.microsoft.com/office/drawing/2014/main" id="{FFD91F33-A91C-DEA3-6372-20A8B352337A}"/>
              </a:ext>
            </a:extLst>
          </p:cNvPr>
          <p:cNvSpPr txBox="1"/>
          <p:nvPr/>
        </p:nvSpPr>
        <p:spPr>
          <a:xfrm>
            <a:off x="4889709" y="3972012"/>
            <a:ext cx="2093202" cy="369332"/>
          </a:xfrm>
          <a:prstGeom prst="rect">
            <a:avLst/>
          </a:prstGeom>
          <a:solidFill>
            <a:schemeClr val="accent1">
              <a:lumMod val="60000"/>
              <a:lumOff val="40000"/>
            </a:schemeClr>
          </a:solidFill>
        </p:spPr>
        <p:txBody>
          <a:bodyPr wrap="none" rtlCol="0">
            <a:spAutoFit/>
          </a:bodyPr>
          <a:lstStyle/>
          <a:p>
            <a:r>
              <a:rPr lang="en-US" dirty="0" err="1"/>
              <a:t>Eigendecomposition</a:t>
            </a:r>
            <a:endParaRPr lang="en-US" dirty="0"/>
          </a:p>
        </p:txBody>
      </p:sp>
      <p:sp>
        <p:nvSpPr>
          <p:cNvPr id="21" name="TextBox 20">
            <a:extLst>
              <a:ext uri="{FF2B5EF4-FFF2-40B4-BE49-F238E27FC236}">
                <a16:creationId xmlns:a16="http://schemas.microsoft.com/office/drawing/2014/main" id="{3B248C09-105D-D28A-2943-8ED2B1753278}"/>
              </a:ext>
            </a:extLst>
          </p:cNvPr>
          <p:cNvSpPr txBox="1"/>
          <p:nvPr/>
        </p:nvSpPr>
        <p:spPr>
          <a:xfrm>
            <a:off x="4889709" y="4374959"/>
            <a:ext cx="2535759" cy="369332"/>
          </a:xfrm>
          <a:prstGeom prst="rect">
            <a:avLst/>
          </a:prstGeom>
          <a:solidFill>
            <a:schemeClr val="accent1">
              <a:lumMod val="60000"/>
              <a:lumOff val="40000"/>
            </a:schemeClr>
          </a:solidFill>
        </p:spPr>
        <p:txBody>
          <a:bodyPr wrap="none" rtlCol="0">
            <a:spAutoFit/>
          </a:bodyPr>
          <a:lstStyle/>
          <a:p>
            <a:r>
              <a:rPr lang="en-US" dirty="0"/>
              <a:t>Dimensionality detection</a:t>
            </a:r>
          </a:p>
        </p:txBody>
      </p:sp>
      <p:cxnSp>
        <p:nvCxnSpPr>
          <p:cNvPr id="22" name="Straight Connector 21">
            <a:extLst>
              <a:ext uri="{FF2B5EF4-FFF2-40B4-BE49-F238E27FC236}">
                <a16:creationId xmlns:a16="http://schemas.microsoft.com/office/drawing/2014/main" id="{559D28F2-E9E3-A24C-471E-5B0D7FCC60E7}"/>
              </a:ext>
            </a:extLst>
          </p:cNvPr>
          <p:cNvCxnSpPr>
            <a:cxnSpLocks/>
          </p:cNvCxnSpPr>
          <p:nvPr/>
        </p:nvCxnSpPr>
        <p:spPr>
          <a:xfrm>
            <a:off x="4494420" y="3529099"/>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5C46B5-097D-3B89-7F7A-98714CCCAA23}"/>
              </a:ext>
            </a:extLst>
          </p:cNvPr>
          <p:cNvCxnSpPr>
            <a:endCxn id="19" idx="1"/>
          </p:cNvCxnSpPr>
          <p:nvPr/>
        </p:nvCxnSpPr>
        <p:spPr>
          <a:xfrm flipV="1">
            <a:off x="4494420" y="4962295"/>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ED6FC0-BA1D-D183-15B8-DBE113065CA4}"/>
              </a:ext>
            </a:extLst>
          </p:cNvPr>
          <p:cNvCxnSpPr/>
          <p:nvPr/>
        </p:nvCxnSpPr>
        <p:spPr>
          <a:xfrm flipV="1">
            <a:off x="4494419" y="4592963"/>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E16B3-986E-B781-B79D-42DF5EEA1AD4}"/>
              </a:ext>
            </a:extLst>
          </p:cNvPr>
          <p:cNvCxnSpPr/>
          <p:nvPr/>
        </p:nvCxnSpPr>
        <p:spPr>
          <a:xfrm flipV="1">
            <a:off x="4494418" y="416568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7702BB-7A31-633D-1AB8-E572A1927E88}"/>
              </a:ext>
            </a:extLst>
          </p:cNvPr>
          <p:cNvSpPr txBox="1"/>
          <p:nvPr/>
        </p:nvSpPr>
        <p:spPr>
          <a:xfrm>
            <a:off x="8088726" y="4753023"/>
            <a:ext cx="1313180" cy="369332"/>
          </a:xfrm>
          <a:prstGeom prst="rect">
            <a:avLst/>
          </a:prstGeom>
          <a:solidFill>
            <a:schemeClr val="accent1">
              <a:lumMod val="60000"/>
              <a:lumOff val="40000"/>
            </a:schemeClr>
          </a:solidFill>
        </p:spPr>
        <p:txBody>
          <a:bodyPr wrap="none" rtlCol="0">
            <a:spAutoFit/>
          </a:bodyPr>
          <a:lstStyle/>
          <a:p>
            <a:r>
              <a:rPr lang="en-US" dirty="0"/>
              <a:t>Comparison</a:t>
            </a:r>
          </a:p>
        </p:txBody>
      </p:sp>
      <p:sp>
        <p:nvSpPr>
          <p:cNvPr id="27" name="TextBox 26">
            <a:extLst>
              <a:ext uri="{FF2B5EF4-FFF2-40B4-BE49-F238E27FC236}">
                <a16:creationId xmlns:a16="http://schemas.microsoft.com/office/drawing/2014/main" id="{0B057272-138A-EB6D-6396-0D13203EE2FA}"/>
              </a:ext>
            </a:extLst>
          </p:cNvPr>
          <p:cNvSpPr txBox="1"/>
          <p:nvPr/>
        </p:nvSpPr>
        <p:spPr>
          <a:xfrm>
            <a:off x="8088726" y="3947406"/>
            <a:ext cx="1083438" cy="369332"/>
          </a:xfrm>
          <a:prstGeom prst="rect">
            <a:avLst/>
          </a:prstGeom>
          <a:solidFill>
            <a:schemeClr val="accent1">
              <a:lumMod val="60000"/>
              <a:lumOff val="40000"/>
            </a:schemeClr>
          </a:solidFill>
        </p:spPr>
        <p:txBody>
          <a:bodyPr wrap="none" rtlCol="0">
            <a:spAutoFit/>
          </a:bodyPr>
          <a:lstStyle/>
          <a:p>
            <a:r>
              <a:rPr lang="en-US" dirty="0"/>
              <a:t>Estimator</a:t>
            </a:r>
          </a:p>
        </p:txBody>
      </p:sp>
      <p:sp>
        <p:nvSpPr>
          <p:cNvPr id="28" name="TextBox 27">
            <a:extLst>
              <a:ext uri="{FF2B5EF4-FFF2-40B4-BE49-F238E27FC236}">
                <a16:creationId xmlns:a16="http://schemas.microsoft.com/office/drawing/2014/main" id="{E914AD7A-E37A-0DDE-1D46-E8E45DDE2369}"/>
              </a:ext>
            </a:extLst>
          </p:cNvPr>
          <p:cNvSpPr txBox="1"/>
          <p:nvPr/>
        </p:nvSpPr>
        <p:spPr>
          <a:xfrm>
            <a:off x="8088726" y="4350353"/>
            <a:ext cx="629788" cy="369332"/>
          </a:xfrm>
          <a:prstGeom prst="rect">
            <a:avLst/>
          </a:prstGeom>
          <a:solidFill>
            <a:schemeClr val="accent1">
              <a:lumMod val="60000"/>
              <a:lumOff val="40000"/>
            </a:schemeClr>
          </a:solidFill>
        </p:spPr>
        <p:txBody>
          <a:bodyPr wrap="none" rtlCol="0">
            <a:spAutoFit/>
          </a:bodyPr>
          <a:lstStyle/>
          <a:p>
            <a:r>
              <a:rPr lang="en-US" dirty="0"/>
              <a:t>Joint</a:t>
            </a:r>
          </a:p>
        </p:txBody>
      </p:sp>
      <p:cxnSp>
        <p:nvCxnSpPr>
          <p:cNvPr id="29" name="Straight Connector 28">
            <a:extLst>
              <a:ext uri="{FF2B5EF4-FFF2-40B4-BE49-F238E27FC236}">
                <a16:creationId xmlns:a16="http://schemas.microsoft.com/office/drawing/2014/main" id="{022602F3-140B-7191-CDC2-A1A8CB7CE5B1}"/>
              </a:ext>
            </a:extLst>
          </p:cNvPr>
          <p:cNvCxnSpPr>
            <a:cxnSpLocks/>
          </p:cNvCxnSpPr>
          <p:nvPr/>
        </p:nvCxnSpPr>
        <p:spPr>
          <a:xfrm>
            <a:off x="7693437" y="3504493"/>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EDEDF83-F29A-DFB5-C5AF-CCAE5A3E390C}"/>
              </a:ext>
            </a:extLst>
          </p:cNvPr>
          <p:cNvCxnSpPr>
            <a:endCxn id="26" idx="1"/>
          </p:cNvCxnSpPr>
          <p:nvPr/>
        </p:nvCxnSpPr>
        <p:spPr>
          <a:xfrm flipV="1">
            <a:off x="7693437" y="4937689"/>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BAFD0-066B-75EE-7C1E-34BAE09A0515}"/>
              </a:ext>
            </a:extLst>
          </p:cNvPr>
          <p:cNvCxnSpPr/>
          <p:nvPr/>
        </p:nvCxnSpPr>
        <p:spPr>
          <a:xfrm flipV="1">
            <a:off x="7693436" y="456835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4871BD-8475-E629-6B3C-1F2AB9A39790}"/>
              </a:ext>
            </a:extLst>
          </p:cNvPr>
          <p:cNvCxnSpPr/>
          <p:nvPr/>
        </p:nvCxnSpPr>
        <p:spPr>
          <a:xfrm flipV="1">
            <a:off x="7693435" y="4141081"/>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C8D8D1D-6F8B-682A-1952-C2B6A16DBDD9}"/>
              </a:ext>
            </a:extLst>
          </p:cNvPr>
          <p:cNvSpPr txBox="1"/>
          <p:nvPr/>
        </p:nvSpPr>
        <p:spPr>
          <a:xfrm>
            <a:off x="10596407" y="4790130"/>
            <a:ext cx="564578" cy="369332"/>
          </a:xfrm>
          <a:prstGeom prst="rect">
            <a:avLst/>
          </a:prstGeom>
          <a:solidFill>
            <a:schemeClr val="accent1">
              <a:lumMod val="60000"/>
              <a:lumOff val="40000"/>
            </a:schemeClr>
          </a:solidFill>
        </p:spPr>
        <p:txBody>
          <a:bodyPr wrap="none" rtlCol="0">
            <a:spAutoFit/>
          </a:bodyPr>
          <a:lstStyle/>
          <a:p>
            <a:r>
              <a:rPr lang="en-US" dirty="0"/>
              <a:t>NBS</a:t>
            </a:r>
          </a:p>
        </p:txBody>
      </p:sp>
      <p:sp>
        <p:nvSpPr>
          <p:cNvPr id="34" name="TextBox 33">
            <a:extLst>
              <a:ext uri="{FF2B5EF4-FFF2-40B4-BE49-F238E27FC236}">
                <a16:creationId xmlns:a16="http://schemas.microsoft.com/office/drawing/2014/main" id="{8B5DA222-950C-49C5-C329-4ACF15D1F7E2}"/>
              </a:ext>
            </a:extLst>
          </p:cNvPr>
          <p:cNvSpPr txBox="1"/>
          <p:nvPr/>
        </p:nvSpPr>
        <p:spPr>
          <a:xfrm>
            <a:off x="10596407" y="3984513"/>
            <a:ext cx="1066831" cy="369332"/>
          </a:xfrm>
          <a:prstGeom prst="rect">
            <a:avLst/>
          </a:prstGeom>
          <a:solidFill>
            <a:schemeClr val="accent1">
              <a:lumMod val="60000"/>
              <a:lumOff val="40000"/>
            </a:schemeClr>
          </a:solidFill>
        </p:spPr>
        <p:txBody>
          <a:bodyPr wrap="none" rtlCol="0">
            <a:spAutoFit/>
          </a:bodyPr>
          <a:lstStyle/>
          <a:p>
            <a:r>
              <a:rPr lang="en-US" dirty="0"/>
              <a:t>EC model</a:t>
            </a:r>
          </a:p>
        </p:txBody>
      </p:sp>
      <p:sp>
        <p:nvSpPr>
          <p:cNvPr id="35" name="TextBox 34">
            <a:extLst>
              <a:ext uri="{FF2B5EF4-FFF2-40B4-BE49-F238E27FC236}">
                <a16:creationId xmlns:a16="http://schemas.microsoft.com/office/drawing/2014/main" id="{C42CF363-8F3C-3C68-2A5B-A8FEE77596AF}"/>
              </a:ext>
            </a:extLst>
          </p:cNvPr>
          <p:cNvSpPr txBox="1"/>
          <p:nvPr/>
        </p:nvSpPr>
        <p:spPr>
          <a:xfrm>
            <a:off x="10596407" y="4387460"/>
            <a:ext cx="986104" cy="369332"/>
          </a:xfrm>
          <a:prstGeom prst="rect">
            <a:avLst/>
          </a:prstGeom>
          <a:solidFill>
            <a:schemeClr val="accent1">
              <a:lumMod val="60000"/>
              <a:lumOff val="40000"/>
            </a:schemeClr>
          </a:solidFill>
        </p:spPr>
        <p:txBody>
          <a:bodyPr wrap="none" rtlCol="0">
            <a:spAutoFit/>
          </a:bodyPr>
          <a:lstStyle/>
          <a:p>
            <a:r>
              <a:rPr lang="en-US" dirty="0"/>
              <a:t>Strength</a:t>
            </a:r>
          </a:p>
        </p:txBody>
      </p:sp>
      <p:cxnSp>
        <p:nvCxnSpPr>
          <p:cNvPr id="36" name="Straight Connector 35">
            <a:extLst>
              <a:ext uri="{FF2B5EF4-FFF2-40B4-BE49-F238E27FC236}">
                <a16:creationId xmlns:a16="http://schemas.microsoft.com/office/drawing/2014/main" id="{1EC42A8A-91D4-D502-23A4-A415AEAC4A31}"/>
              </a:ext>
            </a:extLst>
          </p:cNvPr>
          <p:cNvCxnSpPr>
            <a:cxnSpLocks/>
          </p:cNvCxnSpPr>
          <p:nvPr/>
        </p:nvCxnSpPr>
        <p:spPr>
          <a:xfrm>
            <a:off x="10201118" y="3541600"/>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ECE843-076E-A505-0230-3B91160FC700}"/>
              </a:ext>
            </a:extLst>
          </p:cNvPr>
          <p:cNvCxnSpPr>
            <a:endCxn id="33" idx="1"/>
          </p:cNvCxnSpPr>
          <p:nvPr/>
        </p:nvCxnSpPr>
        <p:spPr>
          <a:xfrm flipV="1">
            <a:off x="10201118" y="4974796"/>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C59691-170B-F149-FBD7-9767437415C7}"/>
              </a:ext>
            </a:extLst>
          </p:cNvPr>
          <p:cNvCxnSpPr/>
          <p:nvPr/>
        </p:nvCxnSpPr>
        <p:spPr>
          <a:xfrm flipV="1">
            <a:off x="10201117" y="4605464"/>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DE4184-9498-DFA1-3C1E-730A7E39F63D}"/>
              </a:ext>
            </a:extLst>
          </p:cNvPr>
          <p:cNvCxnSpPr/>
          <p:nvPr/>
        </p:nvCxnSpPr>
        <p:spPr>
          <a:xfrm flipV="1">
            <a:off x="10201116" y="417818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770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Coherence Connectivity 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838200" y="1825625"/>
                <a:ext cx="5359400" cy="4351338"/>
              </a:xfrm>
            </p:spPr>
            <p:txBody>
              <a:bodyPr/>
              <a:lstStyle/>
              <a:p>
                <a:r>
                  <a:rPr lang="en-US" dirty="0"/>
                  <a:t>Estimate </a:t>
                </a:r>
                <a:r>
                  <a:rPr lang="en-US" dirty="0" err="1"/>
                  <a:t>dFC</a:t>
                </a:r>
                <a:r>
                  <a:rPr lang="en-US" dirty="0"/>
                  <a:t> via coherence connectivity dynamics (CCD) </a:t>
                </a:r>
                <a:r>
                  <a:rPr lang="en-US" dirty="0">
                    <a:solidFill>
                      <a:srgbClr val="000000"/>
                    </a:solidFill>
                    <a:effectLst/>
                    <a:ea typeface="Times New Roman" panose="02020603050405020304" pitchFamily="18" charset="0"/>
                  </a:rPr>
                  <a:t>(</a:t>
                </a:r>
                <a:r>
                  <a:rPr lang="en-US" dirty="0" err="1">
                    <a:solidFill>
                      <a:srgbClr val="000000"/>
                    </a:solidFill>
                    <a:effectLst/>
                    <a:ea typeface="Times New Roman" panose="02020603050405020304" pitchFamily="18" charset="0"/>
                  </a:rPr>
                  <a:t>Glerean</a:t>
                </a:r>
                <a:r>
                  <a:rPr lang="en-US" dirty="0">
                    <a:solidFill>
                      <a:srgbClr val="000000"/>
                    </a:solidFill>
                    <a:effectLst/>
                    <a:ea typeface="Times New Roman" panose="02020603050405020304" pitchFamily="18" charset="0"/>
                  </a:rPr>
                  <a:t> et al. 2012; Ponce-Alvarez et al. 2015; Deco and </a:t>
                </a:r>
                <a:r>
                  <a:rPr lang="en-US" dirty="0" err="1">
                    <a:solidFill>
                      <a:srgbClr val="000000"/>
                    </a:solidFill>
                    <a:effectLst/>
                    <a:ea typeface="Times New Roman" panose="02020603050405020304" pitchFamily="18" charset="0"/>
                  </a:rPr>
                  <a:t>Kringelbach</a:t>
                </a:r>
                <a:r>
                  <a:rPr lang="en-US" dirty="0">
                    <a:solidFill>
                      <a:srgbClr val="000000"/>
                    </a:solidFill>
                    <a:effectLst/>
                    <a:ea typeface="Times New Roman" panose="02020603050405020304" pitchFamily="18" charset="0"/>
                  </a:rPr>
                  <a:t> 2016)</a:t>
                </a:r>
                <a:r>
                  <a:rPr lang="en-ES" dirty="0">
                    <a:effectLst/>
                  </a:rPr>
                  <a:t>.</a:t>
                </a:r>
              </a:p>
              <a:p>
                <a:pPr lvl="1"/>
                <a:r>
                  <a:rPr lang="en-ES" dirty="0">
                    <a:effectLst/>
                  </a:rPr>
                  <a:t>Analytic signal</a:t>
                </a:r>
              </a:p>
              <a:p>
                <a:pPr lvl="1"/>
                <a:r>
                  <a:rPr lang="en-ES" dirty="0">
                    <a:effectLst/>
                  </a:rPr>
                  <a:t>Single-timepoint phase </a:t>
                </a:r>
                <a14:m>
                  <m:oMath xmlns:m="http://schemas.openxmlformats.org/officeDocument/2006/math">
                    <m:sSub>
                      <m:sSubPr>
                        <m:ctrlPr>
                          <a:rPr lang="en-ES" i="1" smtClean="0">
                            <a:effectLst/>
                            <a:latin typeface="Cambria Math" panose="02040503050406030204" pitchFamily="18" charset="0"/>
                          </a:rPr>
                        </m:ctrlPr>
                      </m:sSubPr>
                      <m:e>
                        <m:r>
                          <a:rPr lang="en-ES" i="1" smtClean="0">
                            <a:effectLst/>
                            <a:latin typeface="Cambria Math" panose="02040503050406030204" pitchFamily="18" charset="0"/>
                            <a:ea typeface="Cambria Math" panose="02040503050406030204" pitchFamily="18" charset="0"/>
                          </a:rPr>
                          <m:t>𝜙</m:t>
                        </m:r>
                      </m:e>
                      <m:sub>
                        <m:r>
                          <a:rPr lang="en-US" b="0" i="1" smtClean="0">
                            <a:effectLst/>
                            <a:latin typeface="Cambria Math" panose="02040503050406030204" pitchFamily="18" charset="0"/>
                          </a:rPr>
                          <m:t>𝑛</m:t>
                        </m:r>
                      </m:sub>
                    </m:sSub>
                    <m:d>
                      <m:dPr>
                        <m:ctrlPr>
                          <a:rPr lang="en-ES" i="1" smtClean="0">
                            <a:effectLst/>
                            <a:latin typeface="Cambria Math" panose="02040503050406030204" pitchFamily="18" charset="0"/>
                          </a:rPr>
                        </m:ctrlPr>
                      </m:dPr>
                      <m:e>
                        <m:r>
                          <a:rPr lang="en-US" b="0" i="1" smtClean="0">
                            <a:effectLst/>
                            <a:latin typeface="Cambria Math" panose="02040503050406030204" pitchFamily="18" charset="0"/>
                          </a:rPr>
                          <m:t>𝑡</m:t>
                        </m:r>
                      </m:e>
                    </m:d>
                    <m:r>
                      <a:rPr lang="en-US" b="0" i="1" smtClean="0">
                        <a:effectLst/>
                        <a:latin typeface="Cambria Math" panose="02040503050406030204" pitchFamily="18" charset="0"/>
                      </a:rPr>
                      <m:t> </m:t>
                    </m:r>
                    <m:r>
                      <a:rPr lang="en-ES" i="1" smtClean="0">
                        <a:effectLst/>
                        <a:latin typeface="Cambria Math" panose="02040503050406030204" pitchFamily="18" charset="0"/>
                        <a:ea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 </m:t>
                    </m:r>
                    <m:r>
                      <a:rPr lang="en-US" b="0" i="1" smtClean="0">
                        <a:effectLst/>
                        <a:latin typeface="Cambria Math" panose="02040503050406030204" pitchFamily="18" charset="0"/>
                        <a:ea typeface="Cambria Math" panose="02040503050406030204" pitchFamily="18" charset="0"/>
                      </a:rPr>
                      <m:t>𝑛</m:t>
                    </m:r>
                  </m:oMath>
                </a14:m>
                <a:endParaRPr lang="en-ES" dirty="0">
                  <a:effectLst/>
                </a:endParaRPr>
              </a:p>
              <a:p>
                <a:pPr lvl="1"/>
                <a:r>
                  <a:rPr lang="en-ES" dirty="0"/>
                  <a:t>Coherence estimate </a:t>
                </a:r>
                <a14:m>
                  <m:oMath xmlns:m="http://schemas.openxmlformats.org/officeDocument/2006/math">
                    <m:r>
                      <a:rPr lang="en-ES" i="1" smtClean="0">
                        <a:effectLst/>
                        <a:latin typeface="Cambria Math" panose="02040503050406030204" pitchFamily="18" charset="0"/>
                        <a:ea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 </m:t>
                    </m:r>
                    <m:r>
                      <a:rPr lang="en-US" b="0" i="1" smtClean="0">
                        <a:effectLst/>
                        <a:latin typeface="Cambria Math" panose="02040503050406030204" pitchFamily="18" charset="0"/>
                        <a:ea typeface="Cambria Math" panose="02040503050406030204" pitchFamily="18" charset="0"/>
                      </a:rPr>
                      <m:t>𝑛</m:t>
                    </m:r>
                    <m:r>
                      <a:rPr lang="en-US" b="0" i="1" smtClean="0">
                        <a:effectLst/>
                        <a:latin typeface="Cambria Math" panose="02040503050406030204" pitchFamily="18" charset="0"/>
                        <a:ea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𝑚</m:t>
                    </m:r>
                    <m:r>
                      <a:rPr lang="en-US" b="0" i="1" smtClean="0">
                        <a:effectLst/>
                        <a:latin typeface="Cambria Math" panose="02040503050406030204" pitchFamily="18" charset="0"/>
                        <a:ea typeface="Cambria Math" panose="02040503050406030204" pitchFamily="18" charset="0"/>
                      </a:rPr>
                      <m:t>∈[1,</m:t>
                    </m:r>
                    <m:r>
                      <a:rPr lang="en-US" b="0" i="1" smtClean="0">
                        <a:effectLst/>
                        <a:latin typeface="Cambria Math" panose="02040503050406030204" pitchFamily="18" charset="0"/>
                        <a:ea typeface="Cambria Math" panose="02040503050406030204" pitchFamily="18" charset="0"/>
                      </a:rPr>
                      <m:t>𝑁</m:t>
                    </m:r>
                    <m:r>
                      <a:rPr lang="en-US" b="0" i="1" smtClean="0">
                        <a:effectLst/>
                        <a:latin typeface="Cambria Math" panose="02040503050406030204" pitchFamily="18" charset="0"/>
                        <a:ea typeface="Cambria Math" panose="02040503050406030204" pitchFamily="18" charset="0"/>
                      </a:rPr>
                      <m:t>]</m:t>
                    </m:r>
                  </m:oMath>
                </a14:m>
                <a:endParaRPr lang="en-ES" dirty="0"/>
              </a:p>
              <a:p>
                <a:pPr lvl="1"/>
                <a:r>
                  <a:rPr lang="en-ES" dirty="0">
                    <a:effectLst/>
                  </a:rPr>
                  <a:t>Single-timepoint </a:t>
                </a:r>
                <a14:m>
                  <m:oMath xmlns:m="http://schemas.openxmlformats.org/officeDocument/2006/math">
                    <m:r>
                      <a:rPr lang="en-US" i="1" smtClean="0">
                        <a:effectLst/>
                        <a:latin typeface="Cambria Math" panose="02040503050406030204" pitchFamily="18" charset="0"/>
                      </a:rPr>
                      <m:t>𝑑</m:t>
                    </m:r>
                    <m:r>
                      <a:rPr lang="en-US" b="0" i="1" smtClean="0">
                        <a:effectLst/>
                        <a:latin typeface="Cambria Math" panose="02040503050406030204" pitchFamily="18" charset="0"/>
                      </a:rPr>
                      <m:t>𝐹𝐶</m:t>
                    </m:r>
                    <m:d>
                      <m:dPr>
                        <m:ctrlPr>
                          <a:rPr lang="en-ES" i="1" smtClean="0">
                            <a:effectLst/>
                            <a:latin typeface="Cambria Math" panose="02040503050406030204" pitchFamily="18" charset="0"/>
                          </a:rPr>
                        </m:ctrlPr>
                      </m:dPr>
                      <m:e>
                        <m:r>
                          <a:rPr lang="en-US" b="0" i="1" smtClean="0">
                            <a:effectLst/>
                            <a:latin typeface="Cambria Math" panose="02040503050406030204" pitchFamily="18" charset="0"/>
                          </a:rPr>
                          <m:t>𝑡</m:t>
                        </m:r>
                      </m:e>
                    </m:d>
                  </m:oMath>
                </a14:m>
                <a:r>
                  <a:rPr lang="en-ES" dirty="0">
                    <a:effectLst/>
                  </a:rPr>
                  <a:t> matrix</a:t>
                </a:r>
              </a:p>
              <a:p>
                <a:endParaRPr lang="en-US" dirty="0"/>
              </a:p>
            </p:txBody>
          </p:sp>
        </mc:Choice>
        <mc:Fallback xmlns="">
          <p:sp>
            <p:nvSpPr>
              <p:cNvPr id="3" name="Content Placeholder 2">
                <a:extLst>
                  <a:ext uri="{FF2B5EF4-FFF2-40B4-BE49-F238E27FC236}">
                    <a16:creationId xmlns:a16="http://schemas.microsoft.com/office/drawing/2014/main" id="{6119E9F1-6203-907A-D120-FDFDEF6931D1}"/>
                  </a:ext>
                </a:extLst>
              </p:cNvPr>
              <p:cNvSpPr>
                <a:spLocks noGrp="1" noRot="1" noChangeAspect="1" noMove="1" noResize="1" noEditPoints="1" noAdjustHandles="1" noChangeArrowheads="1" noChangeShapeType="1" noTextEdit="1"/>
              </p:cNvSpPr>
              <p:nvPr>
                <p:ph idx="1"/>
              </p:nvPr>
            </p:nvSpPr>
            <p:spPr>
              <a:xfrm>
                <a:off x="838200" y="1825625"/>
                <a:ext cx="5359400" cy="4351338"/>
              </a:xfrm>
              <a:blipFill>
                <a:blip r:embed="rId3"/>
                <a:stretch>
                  <a:fillRect l="-2128" t="-232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139012E4-B753-2183-C0EF-C3545BD51A53}"/>
              </a:ext>
            </a:extLst>
          </p:cNvPr>
          <p:cNvPicPr>
            <a:picLocks noChangeAspect="1"/>
          </p:cNvPicPr>
          <p:nvPr/>
        </p:nvPicPr>
        <p:blipFill>
          <a:blip r:embed="rId6"/>
          <a:stretch>
            <a:fillRect/>
          </a:stretch>
        </p:blipFill>
        <p:spPr>
          <a:xfrm>
            <a:off x="6813549" y="1209675"/>
            <a:ext cx="4762500" cy="4724400"/>
          </a:xfrm>
          <a:prstGeom prst="rect">
            <a:avLst/>
          </a:prstGeom>
        </p:spPr>
      </p:pic>
      <p:sp>
        <p:nvSpPr>
          <p:cNvPr id="5" name="TextBox 4">
            <a:extLst>
              <a:ext uri="{FF2B5EF4-FFF2-40B4-BE49-F238E27FC236}">
                <a16:creationId xmlns:a16="http://schemas.microsoft.com/office/drawing/2014/main" id="{36DBA6B0-2908-7BDA-F4B9-BEA467C5F6FA}"/>
              </a:ext>
            </a:extLst>
          </p:cNvPr>
          <p:cNvSpPr txBox="1"/>
          <p:nvPr/>
        </p:nvSpPr>
        <p:spPr>
          <a:xfrm>
            <a:off x="7615809" y="5857360"/>
            <a:ext cx="3157980" cy="369332"/>
          </a:xfrm>
          <a:prstGeom prst="rect">
            <a:avLst/>
          </a:prstGeom>
          <a:noFill/>
        </p:spPr>
        <p:txBody>
          <a:bodyPr wrap="none" rtlCol="0">
            <a:spAutoFit/>
          </a:bodyPr>
          <a:lstStyle/>
          <a:p>
            <a:r>
              <a:rPr lang="en-US" dirty="0"/>
              <a:t>Image from </a:t>
            </a:r>
            <a:r>
              <a:rPr lang="en-US" dirty="0" err="1"/>
              <a:t>Glerean</a:t>
            </a:r>
            <a:r>
              <a:rPr lang="en-US" dirty="0"/>
              <a:t> </a:t>
            </a:r>
            <a:r>
              <a:rPr lang="en-US" i="1" dirty="0"/>
              <a:t>et</a:t>
            </a:r>
            <a:r>
              <a:rPr lang="en-US" dirty="0"/>
              <a:t>. </a:t>
            </a:r>
            <a:r>
              <a:rPr lang="en-US" i="1" dirty="0"/>
              <a:t>al</a:t>
            </a:r>
            <a:r>
              <a:rPr lang="en-US" dirty="0"/>
              <a:t>. 2012</a:t>
            </a:r>
          </a:p>
        </p:txBody>
      </p:sp>
    </p:spTree>
    <p:extLst>
      <p:ext uri="{BB962C8B-B14F-4D97-AF65-F5344CB8AC3E}">
        <p14:creationId xmlns:p14="http://schemas.microsoft.com/office/powerpoint/2010/main" val="602910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425E99-A5A5-0A8F-4C9B-6C0D004E5C9C}"/>
              </a:ext>
            </a:extLst>
          </p:cNvPr>
          <p:cNvGrpSpPr/>
          <p:nvPr/>
        </p:nvGrpSpPr>
        <p:grpSpPr>
          <a:xfrm>
            <a:off x="4943833" y="76486"/>
            <a:ext cx="7103108" cy="6100476"/>
            <a:chOff x="1114977" y="499624"/>
            <a:chExt cx="6800931" cy="6242177"/>
          </a:xfrm>
        </p:grpSpPr>
        <p:pic>
          <p:nvPicPr>
            <p:cNvPr id="4" name="Picture 3" descr="Chart&#10;&#10;Description automatically generated">
              <a:extLst>
                <a:ext uri="{FF2B5EF4-FFF2-40B4-BE49-F238E27FC236}">
                  <a16:creationId xmlns:a16="http://schemas.microsoft.com/office/drawing/2014/main" id="{833D6EB4-0EEF-BEDD-20A1-F0F87D2207EA}"/>
                </a:ext>
              </a:extLst>
            </p:cNvPr>
            <p:cNvPicPr>
              <a:picLocks noChangeAspect="1"/>
            </p:cNvPicPr>
            <p:nvPr/>
          </p:nvPicPr>
          <p:blipFill>
            <a:blip r:embed="rId3"/>
            <a:stretch>
              <a:fillRect/>
            </a:stretch>
          </p:blipFill>
          <p:spPr>
            <a:xfrm>
              <a:off x="1114977" y="499624"/>
              <a:ext cx="6800931" cy="6242177"/>
            </a:xfrm>
            <a:prstGeom prst="rect">
              <a:avLst/>
            </a:prstGeom>
          </p:spPr>
        </p:pic>
        <p:sp>
          <p:nvSpPr>
            <p:cNvPr id="5" name="TextBox 4">
              <a:extLst>
                <a:ext uri="{FF2B5EF4-FFF2-40B4-BE49-F238E27FC236}">
                  <a16:creationId xmlns:a16="http://schemas.microsoft.com/office/drawing/2014/main" id="{5EE115B5-062A-4F82-5F28-E75C202BC6F0}"/>
                </a:ext>
              </a:extLst>
            </p:cNvPr>
            <p:cNvSpPr txBox="1"/>
            <p:nvPr/>
          </p:nvSpPr>
          <p:spPr>
            <a:xfrm>
              <a:off x="4877852" y="946052"/>
              <a:ext cx="1752596" cy="36933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wrap="none" rtlCol="0">
              <a:spAutoFit/>
            </a:bodyPr>
            <a:lstStyle/>
            <a:p>
              <a:r>
                <a:rPr lang="en-US" dirty="0"/>
                <a:t>BOLD in region </a:t>
              </a:r>
              <a:r>
                <a:rPr lang="en-US" i="1" dirty="0"/>
                <a:t>n</a:t>
              </a:r>
              <a:endParaRPr lang="en-US" dirty="0"/>
            </a:p>
          </p:txBody>
        </p:sp>
        <p:cxnSp>
          <p:nvCxnSpPr>
            <p:cNvPr id="7" name="Straight Arrow Connector 6">
              <a:extLst>
                <a:ext uri="{FF2B5EF4-FFF2-40B4-BE49-F238E27FC236}">
                  <a16:creationId xmlns:a16="http://schemas.microsoft.com/office/drawing/2014/main" id="{651BFF19-A8AD-24FA-B46C-6F6AEA5A47D7}"/>
                </a:ext>
              </a:extLst>
            </p:cNvPr>
            <p:cNvCxnSpPr>
              <a:cxnSpLocks/>
              <a:stCxn id="5" idx="2"/>
            </p:cNvCxnSpPr>
            <p:nvPr/>
          </p:nvCxnSpPr>
          <p:spPr>
            <a:xfrm flipH="1">
              <a:off x="4749744" y="1315384"/>
              <a:ext cx="1004406" cy="900198"/>
            </a:xfrm>
            <a:prstGeom prst="straightConnector1">
              <a:avLst/>
            </a:prstGeom>
            <a:ln w="127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A8BF57F-F3FD-35BF-A059-09F968CBEF7B}"/>
                    </a:ext>
                  </a:extLst>
                </p:cNvPr>
                <p:cNvSpPr txBox="1"/>
                <p:nvPr/>
              </p:nvSpPr>
              <p:spPr>
                <a:xfrm>
                  <a:off x="5820012" y="1524469"/>
                  <a:ext cx="1124602"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𝑛</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func>
                      </m:oMath>
                    </m:oMathPara>
                  </a14:m>
                  <a:endParaRPr lang="en-US" dirty="0"/>
                </a:p>
              </p:txBody>
            </p:sp>
          </mc:Choice>
          <mc:Fallback xmlns="">
            <p:sp>
              <p:nvSpPr>
                <p:cNvPr id="12" name="TextBox 11">
                  <a:extLst>
                    <a:ext uri="{FF2B5EF4-FFF2-40B4-BE49-F238E27FC236}">
                      <a16:creationId xmlns:a16="http://schemas.microsoft.com/office/drawing/2014/main" id="{3A8BF57F-F3FD-35BF-A059-09F968CBEF7B}"/>
                    </a:ext>
                  </a:extLst>
                </p:cNvPr>
                <p:cNvSpPr txBox="1">
                  <a:spLocks noRot="1" noChangeAspect="1" noMove="1" noResize="1" noEditPoints="1" noAdjustHandles="1" noChangeArrowheads="1" noChangeShapeType="1" noTextEdit="1"/>
                </p:cNvSpPr>
                <p:nvPr/>
              </p:nvSpPr>
              <p:spPr>
                <a:xfrm>
                  <a:off x="5820012" y="1524469"/>
                  <a:ext cx="1124602" cy="369332"/>
                </a:xfrm>
                <a:prstGeom prst="rect">
                  <a:avLst/>
                </a:prstGeom>
                <a:blipFill>
                  <a:blip r:embed="rId6"/>
                  <a:stretch>
                    <a:fillRect/>
                  </a:stretch>
                </a:blipFill>
                <a:ln>
                  <a:solidFill>
                    <a:schemeClr val="tx1"/>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277DF92-499D-1404-0B46-66A3B38EE3CB}"/>
                </a:ext>
              </a:extLst>
            </p:cNvPr>
            <p:cNvCxnSpPr>
              <a:cxnSpLocks/>
              <a:stCxn id="12" idx="2"/>
            </p:cNvCxnSpPr>
            <p:nvPr/>
          </p:nvCxnSpPr>
          <p:spPr>
            <a:xfrm flipH="1">
              <a:off x="5509846" y="1893801"/>
              <a:ext cx="872467" cy="643562"/>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8D4E85-ECF2-F4BB-2636-6EB239B9EEBB}"/>
                    </a:ext>
                  </a:extLst>
                </p:cNvPr>
                <p:cNvSpPr txBox="1"/>
                <p:nvPr/>
              </p:nvSpPr>
              <p:spPr>
                <a:xfrm>
                  <a:off x="1391401" y="4419105"/>
                  <a:ext cx="1094146"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𝑛</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e>
                        </m:func>
                      </m:oMath>
                    </m:oMathPara>
                  </a14:m>
                  <a:endParaRPr lang="en-US" dirty="0"/>
                </a:p>
              </p:txBody>
            </p:sp>
          </mc:Choice>
          <mc:Fallback xmlns="">
            <p:sp>
              <p:nvSpPr>
                <p:cNvPr id="14" name="TextBox 13">
                  <a:extLst>
                    <a:ext uri="{FF2B5EF4-FFF2-40B4-BE49-F238E27FC236}">
                      <a16:creationId xmlns:a16="http://schemas.microsoft.com/office/drawing/2014/main" id="{108D4E85-ECF2-F4BB-2636-6EB239B9EEBB}"/>
                    </a:ext>
                  </a:extLst>
                </p:cNvPr>
                <p:cNvSpPr txBox="1">
                  <a:spLocks noRot="1" noChangeAspect="1" noMove="1" noResize="1" noEditPoints="1" noAdjustHandles="1" noChangeArrowheads="1" noChangeShapeType="1" noTextEdit="1"/>
                </p:cNvSpPr>
                <p:nvPr/>
              </p:nvSpPr>
              <p:spPr>
                <a:xfrm>
                  <a:off x="1391401" y="4419105"/>
                  <a:ext cx="1094146" cy="369332"/>
                </a:xfrm>
                <a:prstGeom prst="rect">
                  <a:avLst/>
                </a:prstGeom>
                <a:blipFill>
                  <a:blip r:embed="rId7"/>
                  <a:stretch>
                    <a:fillRect/>
                  </a:stretch>
                </a:blipFill>
                <a:ln>
                  <a:solidFill>
                    <a:schemeClr val="tx1"/>
                  </a:solid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BF36DD8-4F1F-B644-7BC3-D3565DF3BB29}"/>
                </a:ext>
              </a:extLst>
            </p:cNvPr>
            <p:cNvCxnSpPr>
              <a:cxnSpLocks/>
              <a:stCxn id="14" idx="3"/>
            </p:cNvCxnSpPr>
            <p:nvPr/>
          </p:nvCxnSpPr>
          <p:spPr>
            <a:xfrm flipV="1">
              <a:off x="2485547" y="3967070"/>
              <a:ext cx="1231123" cy="636701"/>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Analytic Signal</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8">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1437" b="14052"/>
            <a:stretch/>
          </p:blipFill>
          <p:spPr bwMode="auto">
            <a:xfrm>
              <a:off x="10400113" y="6253447"/>
              <a:ext cx="1637139" cy="52806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4740965" cy="4351338"/>
              </a:xfrm>
            </p:spPr>
            <p:txBody>
              <a:bodyPr>
                <a:normAutofit/>
              </a:bodyPr>
              <a:lstStyle/>
              <a:p>
                <a:r>
                  <a:rPr lang="en-US" dirty="0"/>
                  <a:t>Convert real signal to complex signal:</a:t>
                </a:r>
              </a:p>
              <a:p>
                <a:pPr marL="0" indent="0">
                  <a:buNone/>
                </a:pPr>
                <a14:m>
                  <m:oMathPara xmlns:m="http://schemas.openxmlformats.org/officeDocument/2006/math">
                    <m:oMathParaPr>
                      <m:jc m:val="centerGroup"/>
                    </m:oMathParaPr>
                    <m:oMath xmlns:m="http://schemas.openxmlformats.org/officeDocument/2006/math">
                      <m:sSub>
                        <m:sSubPr>
                          <m:ctrlPr>
                            <a:rPr lang="en-ES" sz="2400" i="1" smtClean="0">
                              <a:effectLst/>
                              <a:latin typeface="Cambria Math" panose="02040503050406030204" pitchFamily="18" charset="0"/>
                              <a:ea typeface="Times New Roman" panose="02020603050405020304" pitchFamily="18" charset="0"/>
                            </a:rPr>
                          </m:ctrlPr>
                        </m:sSubPr>
                        <m:e>
                          <m:r>
                            <a:rPr lang="en-US" sz="2400" i="1">
                              <a:effectLst/>
                              <a:latin typeface="Cambria Math" panose="02040503050406030204" pitchFamily="18" charset="0"/>
                              <a:ea typeface="Times New Roman" panose="02020603050405020304" pitchFamily="18" charset="0"/>
                            </a:rPr>
                            <m:t>𝑥</m:t>
                          </m:r>
                        </m:e>
                        <m:sub>
                          <m:r>
                            <a:rPr lang="en-US" sz="2400" i="1">
                              <a:effectLst/>
                              <a:latin typeface="Cambria Math" panose="02040503050406030204" pitchFamily="18" charset="0"/>
                              <a:ea typeface="Times New Roman" panose="02020603050405020304" pitchFamily="18" charset="0"/>
                            </a:rPr>
                            <m:t>𝑎</m:t>
                          </m:r>
                        </m:sub>
                      </m:sSub>
                      <m:d>
                        <m:dPr>
                          <m:ctrlPr>
                            <a:rPr lang="en-ES" sz="2400" i="1">
                              <a:effectLst/>
                              <a:latin typeface="Cambria Math" panose="02040503050406030204" pitchFamily="18" charset="0"/>
                              <a:ea typeface="Times New Roman" panose="02020603050405020304" pitchFamily="18" charset="0"/>
                            </a:rPr>
                          </m:ctrlPr>
                        </m:dPr>
                        <m:e>
                          <m:r>
                            <a:rPr lang="en-US" sz="2400" i="1">
                              <a:effectLst/>
                              <a:latin typeface="Cambria Math" panose="02040503050406030204" pitchFamily="18" charset="0"/>
                              <a:ea typeface="Times New Roman" panose="02020603050405020304" pitchFamily="18" charset="0"/>
                            </a:rPr>
                            <m:t>𝑡</m:t>
                          </m:r>
                        </m:e>
                      </m:d>
                      <m:r>
                        <a:rPr lang="en-US" sz="2400" i="1">
                          <a:effectLst/>
                          <a:latin typeface="Cambria Math" panose="02040503050406030204" pitchFamily="18" charset="0"/>
                          <a:ea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rPr>
                        <m:t>𝑥</m:t>
                      </m:r>
                      <m:d>
                        <m:dPr>
                          <m:ctrlPr>
                            <a:rPr lang="en-ES" sz="2400" i="1">
                              <a:effectLst/>
                              <a:latin typeface="Cambria Math" panose="02040503050406030204" pitchFamily="18" charset="0"/>
                              <a:ea typeface="Times New Roman" panose="02020603050405020304" pitchFamily="18" charset="0"/>
                            </a:rPr>
                          </m:ctrlPr>
                        </m:dPr>
                        <m:e>
                          <m:r>
                            <a:rPr lang="en-US" sz="2400" i="1">
                              <a:effectLst/>
                              <a:latin typeface="Cambria Math" panose="02040503050406030204" pitchFamily="18" charset="0"/>
                              <a:ea typeface="Times New Roman" panose="02020603050405020304" pitchFamily="18" charset="0"/>
                            </a:rPr>
                            <m:t>𝑡</m:t>
                          </m:r>
                        </m:e>
                      </m:d>
                      <m:r>
                        <a:rPr lang="en-US" sz="2400" i="1">
                          <a:effectLst/>
                          <a:latin typeface="Cambria Math" panose="02040503050406030204" pitchFamily="18" charset="0"/>
                          <a:ea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rPr>
                        <m:t>𝑖</m:t>
                      </m:r>
                      <m:r>
                        <m:rPr>
                          <m:sty m:val="p"/>
                        </m:rPr>
                        <a:rPr lang="en-US" sz="2400">
                          <a:effectLst/>
                          <a:latin typeface="Cambria Math" panose="02040503050406030204" pitchFamily="18" charset="0"/>
                          <a:ea typeface="Times New Roman" panose="02020603050405020304" pitchFamily="18" charset="0"/>
                        </a:rPr>
                        <m:t>H</m:t>
                      </m:r>
                      <m:d>
                        <m:dPr>
                          <m:begChr m:val="["/>
                          <m:endChr m:val="]"/>
                          <m:ctrlPr>
                            <a:rPr lang="en-ES" sz="2400" i="1">
                              <a:effectLst/>
                              <a:latin typeface="Cambria Math" panose="02040503050406030204" pitchFamily="18" charset="0"/>
                              <a:ea typeface="Times New Roman" panose="02020603050405020304" pitchFamily="18" charset="0"/>
                            </a:rPr>
                          </m:ctrlPr>
                        </m:dPr>
                        <m:e>
                          <m:r>
                            <a:rPr lang="en-US" sz="2400" i="1">
                              <a:effectLst/>
                              <a:latin typeface="Cambria Math" panose="02040503050406030204" pitchFamily="18" charset="0"/>
                              <a:ea typeface="Times New Roman" panose="02020603050405020304" pitchFamily="18" charset="0"/>
                            </a:rPr>
                            <m:t>𝑥</m:t>
                          </m:r>
                          <m:d>
                            <m:dPr>
                              <m:ctrlPr>
                                <a:rPr lang="en-ES" sz="2400" i="1">
                                  <a:effectLst/>
                                  <a:latin typeface="Cambria Math" panose="02040503050406030204" pitchFamily="18" charset="0"/>
                                  <a:ea typeface="Times New Roman" panose="02020603050405020304" pitchFamily="18" charset="0"/>
                                </a:rPr>
                              </m:ctrlPr>
                            </m:dPr>
                            <m:e>
                              <m:r>
                                <a:rPr lang="en-US" sz="2400" i="1">
                                  <a:effectLst/>
                                  <a:latin typeface="Cambria Math" panose="02040503050406030204" pitchFamily="18" charset="0"/>
                                  <a:ea typeface="Times New Roman" panose="02020603050405020304" pitchFamily="18" charset="0"/>
                                </a:rPr>
                                <m:t>𝑡</m:t>
                              </m:r>
                            </m:e>
                          </m:d>
                        </m:e>
                      </m:d>
                    </m:oMath>
                  </m:oMathPara>
                </a14:m>
                <a:endParaRPr lang="en-US" dirty="0"/>
              </a:p>
              <a:p>
                <a:r>
                  <a:rPr lang="en-US" dirty="0"/>
                  <a:t>All complex signals have a phase:</a:t>
                </a:r>
              </a:p>
              <a:p>
                <a:pPr marL="0" indent="0">
                  <a:buNone/>
                </a:pPr>
                <a14:m>
                  <m:oMath xmlns:m="http://schemas.openxmlformats.org/officeDocument/2006/math">
                    <m:sSup>
                      <m:sSupPr>
                        <m:ctrlPr>
                          <a:rPr lang="en-ES" sz="2400" i="1" smtClean="0">
                            <a:effectLst/>
                            <a:latin typeface="Cambria Math" panose="02040503050406030204" pitchFamily="18" charset="0"/>
                          </a:rPr>
                        </m:ctrlPr>
                      </m:sSup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𝜑</m:t>
                        </m:r>
                        <m:d>
                          <m:dPr>
                            <m:ctrlPr>
                              <a:rPr lang="en-ES" sz="2400" i="1">
                                <a:effectLst/>
                                <a:latin typeface="Cambria Math" panose="02040503050406030204" pitchFamily="18" charset="0"/>
                              </a:rPr>
                            </m:ctrlPr>
                          </m:d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𝑡</m:t>
                            </m:r>
                          </m:e>
                        </m:d>
                      </m:sup>
                    </m:sSup>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ES" sz="2400" i="1">
                            <a:effectLst/>
                            <a:latin typeface="Cambria Math" panose="02040503050406030204" pitchFamily="18" charset="0"/>
                          </a:rPr>
                        </m:ctrlPr>
                      </m:funcPr>
                      <m:fNa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cos</m:t>
                        </m:r>
                      </m:fName>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𝜑</m:t>
                        </m:r>
                        <m:d>
                          <m:dPr>
                            <m:ctrlPr>
                              <a:rPr lang="en-ES" sz="2400" i="1">
                                <a:effectLst/>
                                <a:latin typeface="Cambria Math" panose="02040503050406030204" pitchFamily="18" charset="0"/>
                              </a:rPr>
                            </m:ctrlPr>
                          </m:d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𝑡</m:t>
                            </m:r>
                          </m:e>
                        </m:d>
                      </m:e>
                    </m:func>
                  </m:oMath>
                </a14:m>
                <a:r>
                  <a:rPr lang="en-US" sz="2400" dirty="0">
                    <a:ea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cs typeface="Times New Roman" panose="02020603050405020304" pitchFamily="18" charset="0"/>
                      </a:rPr>
                      <m:t>+</m:t>
                    </m:r>
                    <m:r>
                      <a:rPr lang="en-US" sz="2400" i="1">
                        <a:latin typeface="Cambria Math" panose="02040503050406030204" pitchFamily="18" charset="0"/>
                        <a:ea typeface="Times New Roman" panose="02020603050405020304" pitchFamily="18" charset="0"/>
                        <a:cs typeface="Times New Roman" panose="02020603050405020304" pitchFamily="18" charset="0"/>
                      </a:rPr>
                      <m:t>𝑖</m:t>
                    </m:r>
                    <m:func>
                      <m:funcPr>
                        <m:ctrlPr>
                          <a:rPr lang="en-ES" sz="2400" i="1">
                            <a:latin typeface="Cambria Math" panose="02040503050406030204" pitchFamily="18" charset="0"/>
                          </a:rPr>
                        </m:ctrlPr>
                      </m:funcPr>
                      <m:fName>
                        <m:r>
                          <m:rPr>
                            <m:sty m:val="p"/>
                          </m:rPr>
                          <a:rPr lang="en-US" sz="2400">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2400" i="1">
                            <a:latin typeface="Cambria Math" panose="02040503050406030204" pitchFamily="18" charset="0"/>
                            <a:ea typeface="Times New Roman" panose="02020603050405020304" pitchFamily="18" charset="0"/>
                            <a:cs typeface="Times New Roman" panose="02020603050405020304" pitchFamily="18" charset="0"/>
                          </a:rPr>
                          <m:t>𝜑</m:t>
                        </m:r>
                        <m:d>
                          <m:dPr>
                            <m:ctrlPr>
                              <a:rPr lang="en-ES" sz="2400" i="1">
                                <a:latin typeface="Cambria Math" panose="02040503050406030204" pitchFamily="18" charset="0"/>
                              </a:rPr>
                            </m:ctrlPr>
                          </m:dPr>
                          <m:e>
                            <m:r>
                              <a:rPr lang="en-US" sz="2400" i="1">
                                <a:latin typeface="Cambria Math" panose="02040503050406030204" pitchFamily="18" charset="0"/>
                                <a:ea typeface="Times New Roman" panose="02020603050405020304" pitchFamily="18" charset="0"/>
                                <a:cs typeface="Times New Roman" panose="02020603050405020304" pitchFamily="18" charset="0"/>
                              </a:rPr>
                              <m:t>𝑡</m:t>
                            </m:r>
                          </m:e>
                        </m:d>
                      </m:e>
                    </m:func>
                  </m:oMath>
                </a14:m>
                <a:endParaRPr lang="en-US" sz="2400" dirty="0"/>
              </a:p>
              <a:p>
                <a:r>
                  <a:rPr lang="en-US" dirty="0"/>
                  <a:t>Rewrite analytic signal:</a:t>
                </a:r>
              </a:p>
              <a:p>
                <a:pPr marL="0" indent="0">
                  <a:buNone/>
                </a:pPr>
                <a14:m>
                  <m:oMathPara xmlns:m="http://schemas.openxmlformats.org/officeDocument/2006/math">
                    <m:oMathParaPr>
                      <m:jc m:val="centerGroup"/>
                    </m:oMathParaPr>
                    <m:oMath xmlns:m="http://schemas.openxmlformats.org/officeDocument/2006/math">
                      <m:sSub>
                        <m:sSubPr>
                          <m:ctrlPr>
                            <a:rPr lang="en-E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𝑎</m:t>
                          </m:r>
                        </m:sub>
                      </m:sSub>
                      <m:d>
                        <m:dPr>
                          <m:ctrlPr>
                            <a:rPr lang="en-E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effectLst/>
                          <a:latin typeface="Cambria Math" panose="02040503050406030204" pitchFamily="18" charset="0"/>
                          <a:ea typeface="Cambria Math" panose="02040503050406030204" pitchFamily="18" charset="0"/>
                        </a:rPr>
                        <m:t>=</m:t>
                      </m:r>
                      <m:r>
                        <a:rPr lang="en-US" sz="2400" i="1">
                          <a:effectLst/>
                          <a:latin typeface="Cambria Math" panose="02040503050406030204" pitchFamily="18" charset="0"/>
                          <a:ea typeface="Cambria Math" panose="02040503050406030204" pitchFamily="18" charset="0"/>
                        </a:rPr>
                        <m:t>𝑥</m:t>
                      </m:r>
                      <m:d>
                        <m:dPr>
                          <m:ctrlPr>
                            <a:rPr lang="en-ES" sz="2400" i="1">
                              <a:effectLst/>
                              <a:latin typeface="Cambria Math" panose="02040503050406030204" pitchFamily="18" charset="0"/>
                              <a:ea typeface="Cambria Math" panose="02040503050406030204" pitchFamily="18" charset="0"/>
                            </a:rPr>
                          </m:ctrlPr>
                        </m:dPr>
                        <m:e>
                          <m:r>
                            <a:rPr lang="en-US" sz="2400" i="1">
                              <a:effectLst/>
                              <a:latin typeface="Cambria Math" panose="02040503050406030204" pitchFamily="18" charset="0"/>
                              <a:ea typeface="Cambria Math" panose="02040503050406030204" pitchFamily="18" charset="0"/>
                            </a:rPr>
                            <m:t>𝑡</m:t>
                          </m:r>
                        </m:e>
                      </m:d>
                      <m:r>
                        <a:rPr lang="en-US" sz="2400" i="1">
                          <a:effectLst/>
                          <a:latin typeface="Cambria Math" panose="02040503050406030204" pitchFamily="18" charset="0"/>
                          <a:ea typeface="Cambria Math" panose="02040503050406030204" pitchFamily="18" charset="0"/>
                        </a:rPr>
                        <m:t>+</m:t>
                      </m:r>
                      <m:r>
                        <a:rPr lang="en-US" sz="2400" i="1">
                          <a:effectLst/>
                          <a:latin typeface="Cambria Math" panose="02040503050406030204" pitchFamily="18" charset="0"/>
                          <a:ea typeface="Cambria Math" panose="02040503050406030204" pitchFamily="18" charset="0"/>
                        </a:rPr>
                        <m:t>𝑖</m:t>
                      </m:r>
                      <m:r>
                        <m:rPr>
                          <m:sty m:val="p"/>
                        </m:rPr>
                        <a:rPr lang="en-US" sz="2400">
                          <a:effectLst/>
                          <a:latin typeface="Cambria Math" panose="02040503050406030204" pitchFamily="18" charset="0"/>
                          <a:ea typeface="Cambria Math" panose="02040503050406030204" pitchFamily="18" charset="0"/>
                        </a:rPr>
                        <m:t>H</m:t>
                      </m:r>
                      <m:d>
                        <m:dPr>
                          <m:begChr m:val="["/>
                          <m:endChr m:val="]"/>
                          <m:ctrlPr>
                            <a:rPr lang="en-ES" sz="2400" i="1">
                              <a:effectLst/>
                              <a:latin typeface="Cambria Math" panose="02040503050406030204" pitchFamily="18" charset="0"/>
                              <a:ea typeface="Cambria Math" panose="02040503050406030204" pitchFamily="18" charset="0"/>
                            </a:rPr>
                          </m:ctrlPr>
                        </m:dPr>
                        <m:e>
                          <m:r>
                            <a:rPr lang="en-US" sz="2400" i="1">
                              <a:effectLst/>
                              <a:latin typeface="Cambria Math" panose="02040503050406030204" pitchFamily="18" charset="0"/>
                              <a:ea typeface="Cambria Math" panose="02040503050406030204" pitchFamily="18" charset="0"/>
                            </a:rPr>
                            <m:t>𝑥</m:t>
                          </m:r>
                          <m:d>
                            <m:dPr>
                              <m:ctrlPr>
                                <a:rPr lang="en-ES" sz="2400" i="1">
                                  <a:effectLst/>
                                  <a:latin typeface="Cambria Math" panose="02040503050406030204" pitchFamily="18" charset="0"/>
                                  <a:ea typeface="Cambria Math" panose="02040503050406030204" pitchFamily="18" charset="0"/>
                                </a:rPr>
                              </m:ctrlPr>
                            </m:dPr>
                            <m:e>
                              <m:r>
                                <a:rPr lang="en-US" sz="2400" i="1">
                                  <a:effectLst/>
                                  <a:latin typeface="Cambria Math" panose="02040503050406030204" pitchFamily="18" charset="0"/>
                                  <a:ea typeface="Cambria Math" panose="02040503050406030204" pitchFamily="18" charset="0"/>
                                </a:rPr>
                                <m:t>𝑡</m:t>
                              </m:r>
                            </m:e>
                          </m:d>
                        </m:e>
                      </m:d>
                    </m:oMath>
                  </m:oMathPara>
                </a14:m>
                <a:endParaRPr lang="en-US"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Cambria Math" panose="02040503050406030204" pitchFamily="18" charset="0"/>
                        </a:rPr>
                        <m:t>↓</m:t>
                      </m:r>
                    </m:oMath>
                  </m:oMathPara>
                </a14:m>
                <a:endParaRPr lang="en-US"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E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𝑎</m:t>
                          </m:r>
                        </m:sub>
                      </m:sSub>
                      <m:d>
                        <m:dPr>
                          <m:ctrlPr>
                            <a:rPr lang="en-E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effectLst/>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
                        <m:dPr>
                          <m:ctrlPr>
                            <a:rPr lang="en-E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d>
                        <m:dPr>
                          <m:ctrlPr>
                            <a:rPr lang="en-US" sz="2400" i="1" smtClean="0">
                              <a:latin typeface="Cambria Math" panose="02040503050406030204" pitchFamily="18" charset="0"/>
                              <a:ea typeface="Cambria Math" panose="02040503050406030204" pitchFamily="18" charset="0"/>
                            </a:rPr>
                          </m:ctrlPr>
                        </m:dPr>
                        <m:e>
                          <m:func>
                            <m:funcPr>
                              <m:ctrlPr>
                                <a:rPr lang="en-E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cos</m:t>
                              </m:r>
                            </m:fName>
                            <m:e>
                              <m:r>
                                <a:rPr lang="en-US" sz="2400" i="1">
                                  <a:latin typeface="Cambria Math" panose="02040503050406030204" pitchFamily="18" charset="0"/>
                                  <a:ea typeface="Cambria Math" panose="02040503050406030204" pitchFamily="18" charset="0"/>
                                </a:rPr>
                                <m:t>𝜑</m:t>
                              </m:r>
                              <m:d>
                                <m:dPr>
                                  <m:ctrlPr>
                                    <a:rPr lang="en-E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e>
                          </m:func>
                          <m:r>
                            <a:rPr lang="en-US" sz="2400" i="1">
                              <a:latin typeface="Cambria Math" panose="02040503050406030204" pitchFamily="18" charset="0"/>
                              <a:ea typeface="Times New Roman" panose="02020603050405020304" pitchFamily="18" charset="0"/>
                              <a:cs typeface="Times New Roman" panose="02020603050405020304" pitchFamily="18" charset="0"/>
                            </a:rPr>
                            <m:t>+</m:t>
                          </m:r>
                          <m:r>
                            <a:rPr lang="en-US" sz="2400" i="1">
                              <a:latin typeface="Cambria Math" panose="02040503050406030204" pitchFamily="18" charset="0"/>
                              <a:ea typeface="Times New Roman" panose="02020603050405020304" pitchFamily="18" charset="0"/>
                              <a:cs typeface="Times New Roman" panose="02020603050405020304" pitchFamily="18" charset="0"/>
                            </a:rPr>
                            <m:t>𝑖</m:t>
                          </m:r>
                          <m:func>
                            <m:funcPr>
                              <m:ctrlPr>
                                <a:rPr lang="en-ES" sz="2400" i="1">
                                  <a:latin typeface="Cambria Math" panose="02040503050406030204" pitchFamily="18" charset="0"/>
                                </a:rPr>
                              </m:ctrlPr>
                            </m:funcPr>
                            <m:fName>
                              <m:r>
                                <m:rPr>
                                  <m:sty m:val="p"/>
                                </m:rPr>
                                <a:rPr lang="en-US" sz="2400">
                                  <a:latin typeface="Cambria Math" panose="02040503050406030204" pitchFamily="18" charset="0"/>
                                  <a:ea typeface="Times New Roman" panose="02020603050405020304" pitchFamily="18" charset="0"/>
                                  <a:cs typeface="Times New Roman" panose="02020603050405020304" pitchFamily="18" charset="0"/>
                                </a:rPr>
                                <m:t>sin</m:t>
                              </m:r>
                            </m:fName>
                            <m:e>
                              <m:r>
                                <a:rPr lang="en-US" sz="2400" i="1">
                                  <a:latin typeface="Cambria Math" panose="02040503050406030204" pitchFamily="18" charset="0"/>
                                  <a:ea typeface="Times New Roman" panose="02020603050405020304" pitchFamily="18" charset="0"/>
                                  <a:cs typeface="Times New Roman" panose="02020603050405020304" pitchFamily="18" charset="0"/>
                                </a:rPr>
                                <m:t>𝜑</m:t>
                              </m:r>
                              <m:d>
                                <m:dPr>
                                  <m:ctrlPr>
                                    <a:rPr lang="en-ES" sz="2400" i="1">
                                      <a:latin typeface="Cambria Math" panose="02040503050406030204" pitchFamily="18" charset="0"/>
                                    </a:rPr>
                                  </m:ctrlPr>
                                </m:dPr>
                                <m:e>
                                  <m:r>
                                    <a:rPr lang="en-US" sz="2400" i="1">
                                      <a:latin typeface="Cambria Math" panose="02040503050406030204" pitchFamily="18" charset="0"/>
                                      <a:ea typeface="Times New Roman" panose="02020603050405020304" pitchFamily="18" charset="0"/>
                                      <a:cs typeface="Times New Roman" panose="02020603050405020304" pitchFamily="18" charset="0"/>
                                    </a:rPr>
                                    <m:t>𝑡</m:t>
                                  </m:r>
                                </m:e>
                              </m:d>
                            </m:e>
                          </m:func>
                        </m:e>
                      </m:d>
                    </m:oMath>
                  </m:oMathPara>
                </a14:m>
                <a:endParaRPr lang="en-US" sz="2400" dirty="0">
                  <a:latin typeface="Cambria Math" panose="02040503050406030204" pitchFamily="18" charset="0"/>
                  <a:ea typeface="Cambria Math" panose="02040503050406030204" pitchFamily="18" charset="0"/>
                </a:endParaRPr>
              </a:p>
              <a:p>
                <a:endParaRPr lang="en-US" dirty="0"/>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1825625"/>
                <a:ext cx="4740965" cy="4351338"/>
              </a:xfrm>
              <a:blipFill>
                <a:blip r:embed="rId10"/>
                <a:stretch>
                  <a:fillRect l="-2406" t="-2326"/>
                </a:stretch>
              </a:blipFill>
            </p:spPr>
            <p:txBody>
              <a:bodyPr/>
              <a:lstStyle/>
              <a:p>
                <a:r>
                  <a:rPr lang="en-US">
                    <a:noFill/>
                  </a:rPr>
                  <a:t> </a:t>
                </a:r>
              </a:p>
            </p:txBody>
          </p:sp>
        </mc:Fallback>
      </mc:AlternateContent>
    </p:spTree>
    <p:extLst>
      <p:ext uri="{BB962C8B-B14F-4D97-AF65-F5344CB8AC3E}">
        <p14:creationId xmlns:p14="http://schemas.microsoft.com/office/powerpoint/2010/main" val="254960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667955" y="3135466"/>
                <a:ext cx="10515600" cy="1325563"/>
              </a:xfrm>
            </p:spPr>
            <p:txBody>
              <a:bodyPr/>
              <a:lstStyle/>
              <a:p>
                <a:r>
                  <a:rPr lang="en-US" dirty="0"/>
                  <a:t>Coherence at time </a:t>
                </a:r>
                <a14:m>
                  <m:oMath xmlns:m="http://schemas.openxmlformats.org/officeDocument/2006/math">
                    <m:d>
                      <m:dPr>
                        <m:ctrlPr>
                          <a:rPr lang="en-ES" i="1" smtClean="0">
                            <a:effectLst/>
                            <a:latin typeface="Cambria Math" panose="02040503050406030204" pitchFamily="18" charset="0"/>
                          </a:rPr>
                        </m:ctrlPr>
                      </m:dPr>
                      <m:e>
                        <m:r>
                          <a:rPr lang="en-US" b="0" i="1" smtClean="0">
                            <a:effectLst/>
                            <a:latin typeface="Cambria Math" panose="02040503050406030204" pitchFamily="18" charset="0"/>
                          </a:rPr>
                          <m:t>𝑡</m:t>
                        </m:r>
                      </m:e>
                    </m:d>
                  </m:oMath>
                </a14:m>
                <a:r>
                  <a:rPr lang="en-US" dirty="0"/>
                  <a:t> </a:t>
                </a:r>
              </a:p>
            </p:txBody>
          </p:sp>
        </mc:Choice>
        <mc:Fallback xmlns="">
          <p:sp>
            <p:nvSpPr>
              <p:cNvPr id="2" name="Title 1">
                <a:extLst>
                  <a:ext uri="{FF2B5EF4-FFF2-40B4-BE49-F238E27FC236}">
                    <a16:creationId xmlns:a16="http://schemas.microsoft.com/office/drawing/2014/main" id="{FD098FE8-C677-44A1-4AE7-E86258C67312}"/>
                  </a:ext>
                </a:extLst>
              </p:cNvPr>
              <p:cNvSpPr>
                <a:spLocks noGrp="1" noRot="1" noChangeAspect="1" noMove="1" noResize="1" noEditPoints="1" noAdjustHandles="1" noChangeArrowheads="1" noChangeShapeType="1" noTextEdit="1"/>
              </p:cNvSpPr>
              <p:nvPr>
                <p:ph type="title"/>
              </p:nvPr>
            </p:nvSpPr>
            <p:spPr>
              <a:xfrm>
                <a:off x="667955" y="3135466"/>
                <a:ext cx="10515600" cy="1325563"/>
              </a:xfrm>
              <a:blipFill>
                <a:blip r:embed="rId3"/>
                <a:stretch>
                  <a:fillRect l="-2292"/>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4404869"/>
                <a:ext cx="5562600" cy="1772094"/>
              </a:xfrm>
            </p:spPr>
            <p:txBody>
              <a:bodyPr>
                <a:normAutofit fontScale="92500"/>
              </a:bodyPr>
              <a:lstStyle/>
              <a:p>
                <a:r>
                  <a:rPr lang="en-US" dirty="0"/>
                  <a:t>Obtain phase angle for all regions at time point </a:t>
                </a:r>
                <a14:m>
                  <m:oMath xmlns:m="http://schemas.openxmlformats.org/officeDocument/2006/math">
                    <m:d>
                      <m:dPr>
                        <m:ctrlPr>
                          <a:rPr lang="en-ES" i="1" smtClean="0">
                            <a:effectLst/>
                            <a:latin typeface="Cambria Math" panose="02040503050406030204" pitchFamily="18" charset="0"/>
                          </a:rPr>
                        </m:ctrlPr>
                      </m:dPr>
                      <m:e>
                        <m:r>
                          <a:rPr lang="en-US" b="0" i="1" smtClean="0">
                            <a:effectLst/>
                            <a:latin typeface="Cambria Math" panose="02040503050406030204" pitchFamily="18" charset="0"/>
                          </a:rPr>
                          <m:t>𝑡</m:t>
                        </m:r>
                      </m:e>
                    </m:d>
                  </m:oMath>
                </a14:m>
                <a:r>
                  <a:rPr lang="en-US" dirty="0"/>
                  <a:t>.</a:t>
                </a:r>
              </a:p>
              <a:p>
                <a:r>
                  <a:rPr lang="en-US" dirty="0"/>
                  <a:t>Compute cosine similarity </a:t>
                </a:r>
                <a:r>
                  <a:rPr lang="en-US" dirty="0" err="1"/>
                  <a:t>dFC</a:t>
                </a:r>
                <a:r>
                  <a:rPr lang="en-US" dirty="0"/>
                  <a:t>:</a:t>
                </a:r>
                <a:endParaRPr lang="en-US" sz="2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𝑑𝐹𝐶</m:t>
                      </m:r>
                      <m:d>
                        <m:dPr>
                          <m:ctrlPr>
                            <a:rPr lang="en-US" sz="2800" i="1">
                              <a:latin typeface="Cambria Math" panose="02040503050406030204" pitchFamily="18" charset="0"/>
                            </a:rPr>
                          </m:ctrlPr>
                        </m:dPr>
                        <m:e>
                          <m:r>
                            <a:rPr lang="en-US" sz="2800" i="1">
                              <a:latin typeface="Cambria Math" panose="02040503050406030204" pitchFamily="18" charset="0"/>
                            </a:rPr>
                            <m:t>𝑚</m:t>
                          </m:r>
                          <m:r>
                            <a:rPr lang="en-US" sz="2800" i="1">
                              <a:latin typeface="Cambria Math" panose="02040503050406030204" pitchFamily="18" charset="0"/>
                            </a:rPr>
                            <m:t>,</m:t>
                          </m:r>
                          <m:r>
                            <a:rPr lang="en-US" sz="2800" i="1">
                              <a:latin typeface="Cambria Math" panose="02040503050406030204" pitchFamily="18" charset="0"/>
                            </a:rPr>
                            <m:t>𝑛</m:t>
                          </m:r>
                          <m:r>
                            <a:rPr lang="en-US" sz="2800" i="1">
                              <a:latin typeface="Cambria Math" panose="02040503050406030204" pitchFamily="18" charset="0"/>
                            </a:rPr>
                            <m:t>,</m:t>
                          </m:r>
                          <m:r>
                            <a:rPr lang="en-US" sz="2800" i="1">
                              <a:latin typeface="Cambria Math" panose="02040503050406030204" pitchFamily="18" charset="0"/>
                            </a:rPr>
                            <m:t>𝑡</m:t>
                          </m:r>
                        </m:e>
                      </m:d>
                      <m:r>
                        <a:rPr lang="en-US" sz="2800" i="1">
                          <a:latin typeface="Cambria Math" panose="02040503050406030204" pitchFamily="18" charset="0"/>
                        </a:rPr>
                        <m:t>=</m:t>
                      </m:r>
                      <m:r>
                        <a:rPr lang="en-US" sz="2800" i="1">
                          <a:latin typeface="Cambria Math" panose="02040503050406030204" pitchFamily="18" charset="0"/>
                        </a:rPr>
                        <m:t>𝑐𝑜𝑠</m:t>
                      </m:r>
                      <m:d>
                        <m:dPr>
                          <m:ctrlPr>
                            <a:rPr lang="en-US" sz="2800" i="1">
                              <a:latin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𝑚</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𝑡</m:t>
                              </m:r>
                            </m:e>
                          </m:d>
                        </m:e>
                      </m:d>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𝜃</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𝑛</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𝑡</m:t>
                          </m:r>
                        </m:e>
                      </m:d>
                    </m:oMath>
                  </m:oMathPara>
                </a14:m>
                <a:endParaRPr lang="en-US" dirty="0"/>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4404869"/>
                <a:ext cx="5562600" cy="1772094"/>
              </a:xfrm>
              <a:blipFill>
                <a:blip r:embed="rId6"/>
                <a:stretch>
                  <a:fillRect l="-1822" t="-571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50B98AE-3EB3-3AA2-8098-A25DE98BA2ED}"/>
              </a:ext>
            </a:extLst>
          </p:cNvPr>
          <p:cNvPicPr>
            <a:picLocks noChangeAspect="1"/>
          </p:cNvPicPr>
          <p:nvPr/>
        </p:nvPicPr>
        <p:blipFill>
          <a:blip r:embed="rId7"/>
          <a:stretch>
            <a:fillRect/>
          </a:stretch>
        </p:blipFill>
        <p:spPr>
          <a:xfrm>
            <a:off x="3703585" y="385099"/>
            <a:ext cx="1972934" cy="2685434"/>
          </a:xfrm>
          <a:prstGeom prst="rect">
            <a:avLst/>
          </a:prstGeom>
        </p:spPr>
      </p:pic>
      <p:pic>
        <p:nvPicPr>
          <p:cNvPr id="4" name="Picture 3">
            <a:extLst>
              <a:ext uri="{FF2B5EF4-FFF2-40B4-BE49-F238E27FC236}">
                <a16:creationId xmlns:a16="http://schemas.microsoft.com/office/drawing/2014/main" id="{81DF7F11-17FC-579C-0A3D-F557669F28A6}"/>
              </a:ext>
            </a:extLst>
          </p:cNvPr>
          <p:cNvPicPr>
            <a:picLocks noChangeAspect="1"/>
          </p:cNvPicPr>
          <p:nvPr/>
        </p:nvPicPr>
        <p:blipFill>
          <a:blip r:embed="rId8"/>
          <a:stretch>
            <a:fillRect/>
          </a:stretch>
        </p:blipFill>
        <p:spPr>
          <a:xfrm>
            <a:off x="584081" y="385099"/>
            <a:ext cx="2735108" cy="2685434"/>
          </a:xfrm>
          <a:prstGeom prst="rect">
            <a:avLst/>
          </a:prstGeom>
        </p:spPr>
      </p:pic>
      <p:sp>
        <p:nvSpPr>
          <p:cNvPr id="5" name="Left Brace 4">
            <a:extLst>
              <a:ext uri="{FF2B5EF4-FFF2-40B4-BE49-F238E27FC236}">
                <a16:creationId xmlns:a16="http://schemas.microsoft.com/office/drawing/2014/main" id="{9FE04BAF-14AA-D58B-25B1-A786715C92C0}"/>
              </a:ext>
            </a:extLst>
          </p:cNvPr>
          <p:cNvSpPr/>
          <p:nvPr/>
        </p:nvSpPr>
        <p:spPr>
          <a:xfrm rot="10800000">
            <a:off x="5593834" y="327623"/>
            <a:ext cx="681037" cy="2742910"/>
          </a:xfrm>
          <a:prstGeom prst="leftBrace">
            <a:avLst>
              <a:gd name="adj1" fmla="val 63755"/>
              <a:gd name="adj2" fmla="val 8709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5B9F7D-F50C-CC51-C747-07BEBB243C3E}"/>
                  </a:ext>
                </a:extLst>
              </p:cNvPr>
              <p:cNvSpPr txBox="1"/>
              <p:nvPr/>
            </p:nvSpPr>
            <p:spPr>
              <a:xfrm>
                <a:off x="7996449" y="480988"/>
                <a:ext cx="2416287" cy="404983"/>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𝑐𝑜𝑠</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e>
                      </m:d>
                    </m:oMath>
                  </m:oMathPara>
                </a14:m>
                <a:endParaRPr lang="en-US" dirty="0"/>
              </a:p>
            </p:txBody>
          </p:sp>
        </mc:Choice>
        <mc:Fallback xmlns="">
          <p:sp>
            <p:nvSpPr>
              <p:cNvPr id="7" name="TextBox 6">
                <a:extLst>
                  <a:ext uri="{FF2B5EF4-FFF2-40B4-BE49-F238E27FC236}">
                    <a16:creationId xmlns:a16="http://schemas.microsoft.com/office/drawing/2014/main" id="{175B9F7D-F50C-CC51-C747-07BEBB243C3E}"/>
                  </a:ext>
                </a:extLst>
              </p:cNvPr>
              <p:cNvSpPr txBox="1">
                <a:spLocks noRot="1" noChangeAspect="1" noMove="1" noResize="1" noEditPoints="1" noAdjustHandles="1" noChangeArrowheads="1" noChangeShapeType="1" noTextEdit="1"/>
              </p:cNvSpPr>
              <p:nvPr/>
            </p:nvSpPr>
            <p:spPr>
              <a:xfrm>
                <a:off x="7996449" y="480988"/>
                <a:ext cx="2416287" cy="404983"/>
              </a:xfrm>
              <a:prstGeom prst="rect">
                <a:avLst/>
              </a:prstGeom>
              <a:blipFill>
                <a:blip r:embed="rId9"/>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2580726C-3290-5A01-047D-1ECB4B7293D2}"/>
              </a:ext>
            </a:extLst>
          </p:cNvPr>
          <p:cNvGrpSpPr/>
          <p:nvPr/>
        </p:nvGrpSpPr>
        <p:grpSpPr>
          <a:xfrm>
            <a:off x="6887034" y="881873"/>
            <a:ext cx="5087526" cy="5235307"/>
            <a:chOff x="6880845" y="-269453"/>
            <a:chExt cx="5087526" cy="5235307"/>
          </a:xfrm>
        </p:grpSpPr>
        <p:pic>
          <p:nvPicPr>
            <p:cNvPr id="12" name="Picture 11">
              <a:extLst>
                <a:ext uri="{FF2B5EF4-FFF2-40B4-BE49-F238E27FC236}">
                  <a16:creationId xmlns:a16="http://schemas.microsoft.com/office/drawing/2014/main" id="{A6164B10-A606-62EA-1C52-87E26DE5C7E1}"/>
                </a:ext>
              </a:extLst>
            </p:cNvPr>
            <p:cNvPicPr>
              <a:picLocks noChangeAspect="1"/>
            </p:cNvPicPr>
            <p:nvPr/>
          </p:nvPicPr>
          <p:blipFill>
            <a:blip r:embed="rId10"/>
            <a:stretch>
              <a:fillRect/>
            </a:stretch>
          </p:blipFill>
          <p:spPr>
            <a:xfrm>
              <a:off x="6880845" y="499547"/>
              <a:ext cx="5087526" cy="4466307"/>
            </a:xfrm>
            <a:prstGeom prst="rect">
              <a:avLst/>
            </a:prstGeom>
          </p:spPr>
        </p:pic>
        <p:sp>
          <p:nvSpPr>
            <p:cNvPr id="13" name="TextBox 12">
              <a:extLst>
                <a:ext uri="{FF2B5EF4-FFF2-40B4-BE49-F238E27FC236}">
                  <a16:creationId xmlns:a16="http://schemas.microsoft.com/office/drawing/2014/main" id="{B3672EF5-53DA-E763-BEA3-E13D86C3FA2A}"/>
                </a:ext>
              </a:extLst>
            </p:cNvPr>
            <p:cNvSpPr txBox="1"/>
            <p:nvPr/>
          </p:nvSpPr>
          <p:spPr>
            <a:xfrm>
              <a:off x="8894905" y="139628"/>
              <a:ext cx="905761" cy="400096"/>
            </a:xfrm>
            <a:prstGeom prst="rect">
              <a:avLst/>
            </a:prstGeom>
            <a:noFill/>
          </p:spPr>
          <p:txBody>
            <a:bodyPr wrap="none" rtlCol="0">
              <a:spAutoFit/>
            </a:bodyPr>
            <a:lstStyle/>
            <a:p>
              <a:r>
                <a:rPr lang="en-US" sz="2000" b="1" i="1" dirty="0" err="1">
                  <a:latin typeface="Cambria Math" panose="02040503050406030204" pitchFamily="18" charset="0"/>
                  <a:ea typeface="Cambria Math" panose="02040503050406030204" pitchFamily="18" charset="0"/>
                </a:rPr>
                <a:t>dFC</a:t>
              </a:r>
              <a:r>
                <a:rPr lang="en-US" sz="2000" b="1" i="1" dirty="0">
                  <a:latin typeface="Cambria Math" panose="02040503050406030204" pitchFamily="18" charset="0"/>
                  <a:ea typeface="Cambria Math" panose="02040503050406030204" pitchFamily="18" charset="0"/>
                </a:rPr>
                <a:t>(t)</a:t>
              </a:r>
            </a:p>
          </p:txBody>
        </p:sp>
        <p:sp>
          <p:nvSpPr>
            <p:cNvPr id="14" name="Right Brace 13">
              <a:extLst>
                <a:ext uri="{FF2B5EF4-FFF2-40B4-BE49-F238E27FC236}">
                  <a16:creationId xmlns:a16="http://schemas.microsoft.com/office/drawing/2014/main" id="{C6FC851B-FB55-2D01-F973-467FA8292C05}"/>
                </a:ext>
              </a:extLst>
            </p:cNvPr>
            <p:cNvSpPr/>
            <p:nvPr/>
          </p:nvSpPr>
          <p:spPr>
            <a:xfrm rot="16200000">
              <a:off x="8803867" y="-1960627"/>
              <a:ext cx="789074" cy="4171421"/>
            </a:xfrm>
            <a:prstGeom prst="rightBrace">
              <a:avLst>
                <a:gd name="adj1" fmla="val 62736"/>
                <a:gd name="adj2" fmla="val 5059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73C742F0-DF40-61F1-986D-F048000A8BE2}"/>
              </a:ext>
            </a:extLst>
          </p:cNvPr>
          <p:cNvCxnSpPr>
            <a:cxnSpLocks/>
            <a:endCxn id="7" idx="1"/>
          </p:cNvCxnSpPr>
          <p:nvPr/>
        </p:nvCxnSpPr>
        <p:spPr>
          <a:xfrm>
            <a:off x="6274871" y="683479"/>
            <a:ext cx="172157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1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b="1" dirty="0"/>
              <a:t>L</a:t>
            </a:r>
            <a:r>
              <a:rPr lang="en-US" dirty="0"/>
              <a:t>eading </a:t>
            </a:r>
            <a:r>
              <a:rPr lang="en-US" b="1" dirty="0"/>
              <a:t>E</a:t>
            </a:r>
            <a:r>
              <a:rPr lang="en-US" dirty="0"/>
              <a:t>igenvector </a:t>
            </a:r>
            <a:r>
              <a:rPr lang="en-US" b="1" dirty="0"/>
              <a:t>I</a:t>
            </a:r>
            <a:r>
              <a:rPr lang="en-US" dirty="0"/>
              <a:t>ndependent Component </a:t>
            </a:r>
            <a:r>
              <a:rPr lang="en-US" b="1" dirty="0"/>
              <a:t>A</a:t>
            </a:r>
            <a:r>
              <a:rPr lang="en-US" dirty="0"/>
              <a:t>nalysis (LEICA)</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Content Placeholder 12">
            <a:extLst>
              <a:ext uri="{FF2B5EF4-FFF2-40B4-BE49-F238E27FC236}">
                <a16:creationId xmlns:a16="http://schemas.microsoft.com/office/drawing/2014/main" id="{9729D4DC-93DB-76C2-F6BB-F5D094D6F494}"/>
              </a:ext>
            </a:extLst>
          </p:cNvPr>
          <p:cNvGraphicFramePr>
            <a:graphicFrameLocks/>
          </p:cNvGraphicFramePr>
          <p:nvPr>
            <p:extLst>
              <p:ext uri="{D42A27DB-BD31-4B8C-83A1-F6EECF244321}">
                <p14:modId xmlns:p14="http://schemas.microsoft.com/office/powerpoint/2010/main" val="1919626821"/>
              </p:ext>
            </p:extLst>
          </p:nvPr>
        </p:nvGraphicFramePr>
        <p:xfrm>
          <a:off x="169035" y="1859089"/>
          <a:ext cx="11882503" cy="20410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5B748F16-0F96-6D0F-5E02-A7152EC771BC}"/>
              </a:ext>
            </a:extLst>
          </p:cNvPr>
          <p:cNvSpPr txBox="1"/>
          <p:nvPr/>
        </p:nvSpPr>
        <p:spPr>
          <a:xfrm>
            <a:off x="1690689" y="4744014"/>
            <a:ext cx="2470741" cy="369332"/>
          </a:xfrm>
          <a:prstGeom prst="rect">
            <a:avLst/>
          </a:prstGeom>
          <a:solidFill>
            <a:schemeClr val="accent1">
              <a:lumMod val="60000"/>
              <a:lumOff val="40000"/>
            </a:schemeClr>
          </a:solidFill>
        </p:spPr>
        <p:txBody>
          <a:bodyPr wrap="none" rtlCol="0">
            <a:spAutoFit/>
          </a:bodyPr>
          <a:lstStyle/>
          <a:p>
            <a:r>
              <a:rPr lang="en-US" dirty="0"/>
              <a:t>Coherence Connectivity</a:t>
            </a:r>
          </a:p>
        </p:txBody>
      </p:sp>
      <p:sp>
        <p:nvSpPr>
          <p:cNvPr id="6" name="TextBox 5">
            <a:extLst>
              <a:ext uri="{FF2B5EF4-FFF2-40B4-BE49-F238E27FC236}">
                <a16:creationId xmlns:a16="http://schemas.microsoft.com/office/drawing/2014/main" id="{E3F299F4-05A9-08B1-FBEF-1586BE6B6B59}"/>
              </a:ext>
            </a:extLst>
          </p:cNvPr>
          <p:cNvSpPr txBox="1"/>
          <p:nvPr/>
        </p:nvSpPr>
        <p:spPr>
          <a:xfrm>
            <a:off x="1690689" y="3938397"/>
            <a:ext cx="1525931" cy="369332"/>
          </a:xfrm>
          <a:prstGeom prst="rect">
            <a:avLst/>
          </a:prstGeom>
          <a:solidFill>
            <a:schemeClr val="accent1">
              <a:lumMod val="60000"/>
              <a:lumOff val="40000"/>
            </a:schemeClr>
          </a:solidFill>
        </p:spPr>
        <p:txBody>
          <a:bodyPr wrap="none" rtlCol="0">
            <a:spAutoFit/>
          </a:bodyPr>
          <a:lstStyle/>
          <a:p>
            <a:r>
              <a:rPr lang="en-US" dirty="0"/>
              <a:t>Analytic signal</a:t>
            </a:r>
          </a:p>
        </p:txBody>
      </p:sp>
      <p:sp>
        <p:nvSpPr>
          <p:cNvPr id="7" name="TextBox 6">
            <a:extLst>
              <a:ext uri="{FF2B5EF4-FFF2-40B4-BE49-F238E27FC236}">
                <a16:creationId xmlns:a16="http://schemas.microsoft.com/office/drawing/2014/main" id="{63DF76C1-9089-27C6-B538-5313E801782B}"/>
              </a:ext>
            </a:extLst>
          </p:cNvPr>
          <p:cNvSpPr txBox="1"/>
          <p:nvPr/>
        </p:nvSpPr>
        <p:spPr>
          <a:xfrm>
            <a:off x="1690689" y="4341344"/>
            <a:ext cx="740908" cy="369332"/>
          </a:xfrm>
          <a:prstGeom prst="rect">
            <a:avLst/>
          </a:prstGeom>
          <a:solidFill>
            <a:schemeClr val="accent1">
              <a:lumMod val="60000"/>
              <a:lumOff val="40000"/>
            </a:schemeClr>
          </a:solidFill>
        </p:spPr>
        <p:txBody>
          <a:bodyPr wrap="none" rtlCol="0">
            <a:spAutoFit/>
          </a:bodyPr>
          <a:lstStyle/>
          <a:p>
            <a:r>
              <a:rPr lang="en-US" dirty="0"/>
              <a:t>Phase</a:t>
            </a:r>
          </a:p>
        </p:txBody>
      </p:sp>
      <p:cxnSp>
        <p:nvCxnSpPr>
          <p:cNvPr id="13" name="Straight Connector 12">
            <a:extLst>
              <a:ext uri="{FF2B5EF4-FFF2-40B4-BE49-F238E27FC236}">
                <a16:creationId xmlns:a16="http://schemas.microsoft.com/office/drawing/2014/main" id="{204E0EEF-4BE9-F826-E0C6-2DDC32525BBF}"/>
              </a:ext>
            </a:extLst>
          </p:cNvPr>
          <p:cNvCxnSpPr>
            <a:cxnSpLocks/>
          </p:cNvCxnSpPr>
          <p:nvPr/>
        </p:nvCxnSpPr>
        <p:spPr>
          <a:xfrm>
            <a:off x="1295400" y="3495484"/>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9B140D-98AD-12A2-F5CB-0811A3BBD7C0}"/>
              </a:ext>
            </a:extLst>
          </p:cNvPr>
          <p:cNvCxnSpPr>
            <a:endCxn id="5" idx="1"/>
          </p:cNvCxnSpPr>
          <p:nvPr/>
        </p:nvCxnSpPr>
        <p:spPr>
          <a:xfrm flipV="1">
            <a:off x="1295400" y="4928680"/>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71C756-C451-FDE7-1760-84D5469491F3}"/>
              </a:ext>
            </a:extLst>
          </p:cNvPr>
          <p:cNvCxnSpPr/>
          <p:nvPr/>
        </p:nvCxnSpPr>
        <p:spPr>
          <a:xfrm flipV="1">
            <a:off x="1295399" y="455934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1C4D6F-C1F7-DC43-E5F3-474F6F0CADC5}"/>
              </a:ext>
            </a:extLst>
          </p:cNvPr>
          <p:cNvCxnSpPr/>
          <p:nvPr/>
        </p:nvCxnSpPr>
        <p:spPr>
          <a:xfrm flipV="1">
            <a:off x="1295398" y="4132072"/>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D28D83-D135-9AB1-E0E9-C8FD6456EFBE}"/>
              </a:ext>
            </a:extLst>
          </p:cNvPr>
          <p:cNvSpPr txBox="1"/>
          <p:nvPr/>
        </p:nvSpPr>
        <p:spPr>
          <a:xfrm>
            <a:off x="4889709" y="4777629"/>
            <a:ext cx="498855" cy="369332"/>
          </a:xfrm>
          <a:prstGeom prst="rect">
            <a:avLst/>
          </a:prstGeom>
          <a:solidFill>
            <a:schemeClr val="accent1">
              <a:lumMod val="60000"/>
              <a:lumOff val="40000"/>
            </a:schemeClr>
          </a:solidFill>
        </p:spPr>
        <p:txBody>
          <a:bodyPr wrap="none" rtlCol="0">
            <a:spAutoFit/>
          </a:bodyPr>
          <a:lstStyle/>
          <a:p>
            <a:r>
              <a:rPr lang="en-US" dirty="0"/>
              <a:t>ICA</a:t>
            </a:r>
          </a:p>
        </p:txBody>
      </p:sp>
      <p:sp>
        <p:nvSpPr>
          <p:cNvPr id="20" name="TextBox 19">
            <a:extLst>
              <a:ext uri="{FF2B5EF4-FFF2-40B4-BE49-F238E27FC236}">
                <a16:creationId xmlns:a16="http://schemas.microsoft.com/office/drawing/2014/main" id="{FFD91F33-A91C-DEA3-6372-20A8B352337A}"/>
              </a:ext>
            </a:extLst>
          </p:cNvPr>
          <p:cNvSpPr txBox="1"/>
          <p:nvPr/>
        </p:nvSpPr>
        <p:spPr>
          <a:xfrm>
            <a:off x="4889709" y="3972012"/>
            <a:ext cx="2093202" cy="369332"/>
          </a:xfrm>
          <a:prstGeom prst="rect">
            <a:avLst/>
          </a:prstGeom>
          <a:solidFill>
            <a:srgbClr val="92D050"/>
          </a:solidFill>
        </p:spPr>
        <p:txBody>
          <a:bodyPr wrap="none" rtlCol="0">
            <a:spAutoFit/>
          </a:bodyPr>
          <a:lstStyle/>
          <a:p>
            <a:r>
              <a:rPr lang="en-US" dirty="0" err="1"/>
              <a:t>Eigendecomposition</a:t>
            </a:r>
            <a:endParaRPr lang="en-US" dirty="0"/>
          </a:p>
        </p:txBody>
      </p:sp>
      <p:sp>
        <p:nvSpPr>
          <p:cNvPr id="21" name="TextBox 20">
            <a:extLst>
              <a:ext uri="{FF2B5EF4-FFF2-40B4-BE49-F238E27FC236}">
                <a16:creationId xmlns:a16="http://schemas.microsoft.com/office/drawing/2014/main" id="{3B248C09-105D-D28A-2943-8ED2B1753278}"/>
              </a:ext>
            </a:extLst>
          </p:cNvPr>
          <p:cNvSpPr txBox="1"/>
          <p:nvPr/>
        </p:nvSpPr>
        <p:spPr>
          <a:xfrm>
            <a:off x="4889709" y="4374959"/>
            <a:ext cx="2535759" cy="369332"/>
          </a:xfrm>
          <a:prstGeom prst="rect">
            <a:avLst/>
          </a:prstGeom>
          <a:solidFill>
            <a:schemeClr val="accent1">
              <a:lumMod val="60000"/>
              <a:lumOff val="40000"/>
            </a:schemeClr>
          </a:solidFill>
        </p:spPr>
        <p:txBody>
          <a:bodyPr wrap="none" rtlCol="0">
            <a:spAutoFit/>
          </a:bodyPr>
          <a:lstStyle/>
          <a:p>
            <a:r>
              <a:rPr lang="en-US" dirty="0"/>
              <a:t>Dimensionality detection</a:t>
            </a:r>
          </a:p>
        </p:txBody>
      </p:sp>
      <p:cxnSp>
        <p:nvCxnSpPr>
          <p:cNvPr id="22" name="Straight Connector 21">
            <a:extLst>
              <a:ext uri="{FF2B5EF4-FFF2-40B4-BE49-F238E27FC236}">
                <a16:creationId xmlns:a16="http://schemas.microsoft.com/office/drawing/2014/main" id="{559D28F2-E9E3-A24C-471E-5B0D7FCC60E7}"/>
              </a:ext>
            </a:extLst>
          </p:cNvPr>
          <p:cNvCxnSpPr>
            <a:cxnSpLocks/>
          </p:cNvCxnSpPr>
          <p:nvPr/>
        </p:nvCxnSpPr>
        <p:spPr>
          <a:xfrm>
            <a:off x="4494420" y="3529099"/>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5C46B5-097D-3B89-7F7A-98714CCCAA23}"/>
              </a:ext>
            </a:extLst>
          </p:cNvPr>
          <p:cNvCxnSpPr>
            <a:endCxn id="19" idx="1"/>
          </p:cNvCxnSpPr>
          <p:nvPr/>
        </p:nvCxnSpPr>
        <p:spPr>
          <a:xfrm flipV="1">
            <a:off x="4494420" y="4962295"/>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ED6FC0-BA1D-D183-15B8-DBE113065CA4}"/>
              </a:ext>
            </a:extLst>
          </p:cNvPr>
          <p:cNvCxnSpPr/>
          <p:nvPr/>
        </p:nvCxnSpPr>
        <p:spPr>
          <a:xfrm flipV="1">
            <a:off x="4494419" y="4592963"/>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E16B3-986E-B781-B79D-42DF5EEA1AD4}"/>
              </a:ext>
            </a:extLst>
          </p:cNvPr>
          <p:cNvCxnSpPr/>
          <p:nvPr/>
        </p:nvCxnSpPr>
        <p:spPr>
          <a:xfrm flipV="1">
            <a:off x="4494418" y="416568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7702BB-7A31-633D-1AB8-E572A1927E88}"/>
              </a:ext>
            </a:extLst>
          </p:cNvPr>
          <p:cNvSpPr txBox="1"/>
          <p:nvPr/>
        </p:nvSpPr>
        <p:spPr>
          <a:xfrm>
            <a:off x="8088726" y="4753023"/>
            <a:ext cx="1313180" cy="369332"/>
          </a:xfrm>
          <a:prstGeom prst="rect">
            <a:avLst/>
          </a:prstGeom>
          <a:solidFill>
            <a:schemeClr val="accent1">
              <a:lumMod val="60000"/>
              <a:lumOff val="40000"/>
            </a:schemeClr>
          </a:solidFill>
        </p:spPr>
        <p:txBody>
          <a:bodyPr wrap="none" rtlCol="0">
            <a:spAutoFit/>
          </a:bodyPr>
          <a:lstStyle/>
          <a:p>
            <a:r>
              <a:rPr lang="en-US" dirty="0"/>
              <a:t>Comparison</a:t>
            </a:r>
          </a:p>
        </p:txBody>
      </p:sp>
      <p:sp>
        <p:nvSpPr>
          <p:cNvPr id="27" name="TextBox 26">
            <a:extLst>
              <a:ext uri="{FF2B5EF4-FFF2-40B4-BE49-F238E27FC236}">
                <a16:creationId xmlns:a16="http://schemas.microsoft.com/office/drawing/2014/main" id="{0B057272-138A-EB6D-6396-0D13203EE2FA}"/>
              </a:ext>
            </a:extLst>
          </p:cNvPr>
          <p:cNvSpPr txBox="1"/>
          <p:nvPr/>
        </p:nvSpPr>
        <p:spPr>
          <a:xfrm>
            <a:off x="8088726" y="3947406"/>
            <a:ext cx="1083438" cy="369332"/>
          </a:xfrm>
          <a:prstGeom prst="rect">
            <a:avLst/>
          </a:prstGeom>
          <a:solidFill>
            <a:schemeClr val="accent1">
              <a:lumMod val="60000"/>
              <a:lumOff val="40000"/>
            </a:schemeClr>
          </a:solidFill>
        </p:spPr>
        <p:txBody>
          <a:bodyPr wrap="none" rtlCol="0">
            <a:spAutoFit/>
          </a:bodyPr>
          <a:lstStyle/>
          <a:p>
            <a:r>
              <a:rPr lang="en-US" dirty="0"/>
              <a:t>Estimator</a:t>
            </a:r>
          </a:p>
        </p:txBody>
      </p:sp>
      <p:sp>
        <p:nvSpPr>
          <p:cNvPr id="28" name="TextBox 27">
            <a:extLst>
              <a:ext uri="{FF2B5EF4-FFF2-40B4-BE49-F238E27FC236}">
                <a16:creationId xmlns:a16="http://schemas.microsoft.com/office/drawing/2014/main" id="{E914AD7A-E37A-0DDE-1D46-E8E45DDE2369}"/>
              </a:ext>
            </a:extLst>
          </p:cNvPr>
          <p:cNvSpPr txBox="1"/>
          <p:nvPr/>
        </p:nvSpPr>
        <p:spPr>
          <a:xfrm>
            <a:off x="8088726" y="4350353"/>
            <a:ext cx="629788" cy="369332"/>
          </a:xfrm>
          <a:prstGeom prst="rect">
            <a:avLst/>
          </a:prstGeom>
          <a:solidFill>
            <a:schemeClr val="accent1">
              <a:lumMod val="60000"/>
              <a:lumOff val="40000"/>
            </a:schemeClr>
          </a:solidFill>
        </p:spPr>
        <p:txBody>
          <a:bodyPr wrap="none" rtlCol="0">
            <a:spAutoFit/>
          </a:bodyPr>
          <a:lstStyle/>
          <a:p>
            <a:r>
              <a:rPr lang="en-US" dirty="0"/>
              <a:t>Joint</a:t>
            </a:r>
          </a:p>
        </p:txBody>
      </p:sp>
      <p:cxnSp>
        <p:nvCxnSpPr>
          <p:cNvPr id="29" name="Straight Connector 28">
            <a:extLst>
              <a:ext uri="{FF2B5EF4-FFF2-40B4-BE49-F238E27FC236}">
                <a16:creationId xmlns:a16="http://schemas.microsoft.com/office/drawing/2014/main" id="{022602F3-140B-7191-CDC2-A1A8CB7CE5B1}"/>
              </a:ext>
            </a:extLst>
          </p:cNvPr>
          <p:cNvCxnSpPr>
            <a:cxnSpLocks/>
          </p:cNvCxnSpPr>
          <p:nvPr/>
        </p:nvCxnSpPr>
        <p:spPr>
          <a:xfrm>
            <a:off x="7693437" y="3504493"/>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EDEDF83-F29A-DFB5-C5AF-CCAE5A3E390C}"/>
              </a:ext>
            </a:extLst>
          </p:cNvPr>
          <p:cNvCxnSpPr>
            <a:endCxn id="26" idx="1"/>
          </p:cNvCxnSpPr>
          <p:nvPr/>
        </p:nvCxnSpPr>
        <p:spPr>
          <a:xfrm flipV="1">
            <a:off x="7693437" y="4937689"/>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BAFD0-066B-75EE-7C1E-34BAE09A0515}"/>
              </a:ext>
            </a:extLst>
          </p:cNvPr>
          <p:cNvCxnSpPr/>
          <p:nvPr/>
        </p:nvCxnSpPr>
        <p:spPr>
          <a:xfrm flipV="1">
            <a:off x="7693436" y="456835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4871BD-8475-E629-6B3C-1F2AB9A39790}"/>
              </a:ext>
            </a:extLst>
          </p:cNvPr>
          <p:cNvCxnSpPr/>
          <p:nvPr/>
        </p:nvCxnSpPr>
        <p:spPr>
          <a:xfrm flipV="1">
            <a:off x="7693435" y="4141081"/>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C8D8D1D-6F8B-682A-1952-C2B6A16DBDD9}"/>
              </a:ext>
            </a:extLst>
          </p:cNvPr>
          <p:cNvSpPr txBox="1"/>
          <p:nvPr/>
        </p:nvSpPr>
        <p:spPr>
          <a:xfrm>
            <a:off x="10596407" y="4790130"/>
            <a:ext cx="564578" cy="369332"/>
          </a:xfrm>
          <a:prstGeom prst="rect">
            <a:avLst/>
          </a:prstGeom>
          <a:solidFill>
            <a:schemeClr val="accent1">
              <a:lumMod val="60000"/>
              <a:lumOff val="40000"/>
            </a:schemeClr>
          </a:solidFill>
        </p:spPr>
        <p:txBody>
          <a:bodyPr wrap="none" rtlCol="0">
            <a:spAutoFit/>
          </a:bodyPr>
          <a:lstStyle/>
          <a:p>
            <a:r>
              <a:rPr lang="en-US" dirty="0"/>
              <a:t>NBS</a:t>
            </a:r>
          </a:p>
        </p:txBody>
      </p:sp>
      <p:sp>
        <p:nvSpPr>
          <p:cNvPr id="34" name="TextBox 33">
            <a:extLst>
              <a:ext uri="{FF2B5EF4-FFF2-40B4-BE49-F238E27FC236}">
                <a16:creationId xmlns:a16="http://schemas.microsoft.com/office/drawing/2014/main" id="{8B5DA222-950C-49C5-C329-4ACF15D1F7E2}"/>
              </a:ext>
            </a:extLst>
          </p:cNvPr>
          <p:cNvSpPr txBox="1"/>
          <p:nvPr/>
        </p:nvSpPr>
        <p:spPr>
          <a:xfrm>
            <a:off x="10596407" y="3984513"/>
            <a:ext cx="1066831" cy="369332"/>
          </a:xfrm>
          <a:prstGeom prst="rect">
            <a:avLst/>
          </a:prstGeom>
          <a:solidFill>
            <a:schemeClr val="accent1">
              <a:lumMod val="60000"/>
              <a:lumOff val="40000"/>
            </a:schemeClr>
          </a:solidFill>
        </p:spPr>
        <p:txBody>
          <a:bodyPr wrap="none" rtlCol="0">
            <a:spAutoFit/>
          </a:bodyPr>
          <a:lstStyle/>
          <a:p>
            <a:r>
              <a:rPr lang="en-US" dirty="0"/>
              <a:t>EC model</a:t>
            </a:r>
          </a:p>
        </p:txBody>
      </p:sp>
      <p:sp>
        <p:nvSpPr>
          <p:cNvPr id="35" name="TextBox 34">
            <a:extLst>
              <a:ext uri="{FF2B5EF4-FFF2-40B4-BE49-F238E27FC236}">
                <a16:creationId xmlns:a16="http://schemas.microsoft.com/office/drawing/2014/main" id="{C42CF363-8F3C-3C68-2A5B-A8FEE77596AF}"/>
              </a:ext>
            </a:extLst>
          </p:cNvPr>
          <p:cNvSpPr txBox="1"/>
          <p:nvPr/>
        </p:nvSpPr>
        <p:spPr>
          <a:xfrm>
            <a:off x="10596407" y="4387460"/>
            <a:ext cx="986104" cy="369332"/>
          </a:xfrm>
          <a:prstGeom prst="rect">
            <a:avLst/>
          </a:prstGeom>
          <a:solidFill>
            <a:schemeClr val="accent1">
              <a:lumMod val="60000"/>
              <a:lumOff val="40000"/>
            </a:schemeClr>
          </a:solidFill>
        </p:spPr>
        <p:txBody>
          <a:bodyPr wrap="none" rtlCol="0">
            <a:spAutoFit/>
          </a:bodyPr>
          <a:lstStyle/>
          <a:p>
            <a:r>
              <a:rPr lang="en-US" dirty="0"/>
              <a:t>Strength</a:t>
            </a:r>
          </a:p>
        </p:txBody>
      </p:sp>
      <p:cxnSp>
        <p:nvCxnSpPr>
          <p:cNvPr id="36" name="Straight Connector 35">
            <a:extLst>
              <a:ext uri="{FF2B5EF4-FFF2-40B4-BE49-F238E27FC236}">
                <a16:creationId xmlns:a16="http://schemas.microsoft.com/office/drawing/2014/main" id="{1EC42A8A-91D4-D502-23A4-A415AEAC4A31}"/>
              </a:ext>
            </a:extLst>
          </p:cNvPr>
          <p:cNvCxnSpPr>
            <a:cxnSpLocks/>
          </p:cNvCxnSpPr>
          <p:nvPr/>
        </p:nvCxnSpPr>
        <p:spPr>
          <a:xfrm>
            <a:off x="10201118" y="3541600"/>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ECE843-076E-A505-0230-3B91160FC700}"/>
              </a:ext>
            </a:extLst>
          </p:cNvPr>
          <p:cNvCxnSpPr>
            <a:endCxn id="33" idx="1"/>
          </p:cNvCxnSpPr>
          <p:nvPr/>
        </p:nvCxnSpPr>
        <p:spPr>
          <a:xfrm flipV="1">
            <a:off x="10201118" y="4974796"/>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C59691-170B-F149-FBD7-9767437415C7}"/>
              </a:ext>
            </a:extLst>
          </p:cNvPr>
          <p:cNvCxnSpPr/>
          <p:nvPr/>
        </p:nvCxnSpPr>
        <p:spPr>
          <a:xfrm flipV="1">
            <a:off x="10201117" y="4605464"/>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DE4184-9498-DFA1-3C1E-730A7E39F63D}"/>
              </a:ext>
            </a:extLst>
          </p:cNvPr>
          <p:cNvCxnSpPr/>
          <p:nvPr/>
        </p:nvCxnSpPr>
        <p:spPr>
          <a:xfrm flipV="1">
            <a:off x="10201116" y="417818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1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a:extLst>
              <a:ext uri="{FF2B5EF4-FFF2-40B4-BE49-F238E27FC236}">
                <a16:creationId xmlns:a16="http://schemas.microsoft.com/office/drawing/2014/main" id="{5A8411F5-74BE-55E9-D33C-1432ABFC0FA2}"/>
              </a:ext>
            </a:extLst>
          </p:cNvPr>
          <p:cNvSpPr/>
          <p:nvPr/>
        </p:nvSpPr>
        <p:spPr>
          <a:xfrm>
            <a:off x="8928100" y="3633569"/>
            <a:ext cx="1827343" cy="439720"/>
          </a:xfrm>
          <a:prstGeom prst="rightArrow">
            <a:avLst>
              <a:gd name="adj1" fmla="val 50000"/>
              <a:gd name="adj2" fmla="val 38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err="1"/>
              <a:t>Eigendecomposition</a:t>
            </a:r>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3202493" cy="4351338"/>
              </a:xfrm>
            </p:spPr>
            <p:txBody>
              <a:bodyPr/>
              <a:lstStyle/>
              <a:p>
                <a:r>
                  <a:rPr lang="en-US" dirty="0"/>
                  <a:t>Identify main connectivity pattern in each </a:t>
                </a:r>
                <a14:m>
                  <m:oMath xmlns:m="http://schemas.openxmlformats.org/officeDocument/2006/math">
                    <m:r>
                      <m:rPr>
                        <m:sty m:val="p"/>
                      </m:rPr>
                      <a:rPr lang="en-US" sz="2800" smtClean="0">
                        <a:effectLst/>
                        <a:latin typeface="Cambria Math" panose="02040503050406030204" pitchFamily="18" charset="0"/>
                        <a:ea typeface="Cambria Math" panose="02040503050406030204" pitchFamily="18" charset="0"/>
                      </a:rPr>
                      <m:t>dFC</m:t>
                    </m:r>
                    <m:d>
                      <m:dPr>
                        <m:ctrlPr>
                          <a:rPr lang="en-ES" sz="2800" i="1">
                            <a:effectLst/>
                            <a:latin typeface="Cambria Math" panose="02040503050406030204" pitchFamily="18" charset="0"/>
                            <a:ea typeface="Cambria Math" panose="02040503050406030204" pitchFamily="18" charset="0"/>
                          </a:rPr>
                        </m:ctrlPr>
                      </m:dPr>
                      <m:e>
                        <m:r>
                          <a:rPr lang="en-US" sz="2800" i="1">
                            <a:effectLst/>
                            <a:latin typeface="Cambria Math" panose="02040503050406030204" pitchFamily="18" charset="0"/>
                            <a:ea typeface="Cambria Math" panose="02040503050406030204" pitchFamily="18" charset="0"/>
                          </a:rPr>
                          <m:t>𝑡</m:t>
                        </m:r>
                      </m:e>
                    </m:d>
                  </m:oMath>
                </a14:m>
                <a:r>
                  <a:rPr lang="en-US" dirty="0"/>
                  <a:t> matrix:</a:t>
                </a:r>
              </a:p>
              <a:p>
                <a:endParaRPr lang="en-US" sz="1000" dirty="0"/>
              </a:p>
              <a:p>
                <a:pPr marL="0" indent="0">
                  <a:buNone/>
                </a:pPr>
                <a14:m>
                  <m:oMathPara xmlns:m="http://schemas.openxmlformats.org/officeDocument/2006/math">
                    <m:oMathParaPr>
                      <m:jc m:val="centerGroup"/>
                    </m:oMathParaPr>
                    <m:oMath xmlns:m="http://schemas.openxmlformats.org/officeDocument/2006/math">
                      <m:r>
                        <m:rPr>
                          <m:sty m:val="p"/>
                        </m:rPr>
                        <a:rPr lang="en-US" sz="2400" smtClean="0">
                          <a:effectLst/>
                          <a:latin typeface="Cambria Math" panose="02040503050406030204" pitchFamily="18" charset="0"/>
                          <a:ea typeface="Cambria Math" panose="02040503050406030204" pitchFamily="18" charset="0"/>
                          <a:cs typeface="Times New Roman" panose="02020603050405020304" pitchFamily="18" charset="0"/>
                        </a:rPr>
                        <m:t>dFC</m:t>
                      </m:r>
                      <m:d>
                        <m:dPr>
                          <m:ctrlPr>
                            <a:rPr lang="en-ES" sz="2400" i="1">
                              <a:effectLst/>
                              <a:latin typeface="Cambria Math" panose="02040503050406030204" pitchFamily="18" charset="0"/>
                              <a:ea typeface="Cambria Math" panose="02040503050406030204" pitchFamily="18" charset="0"/>
                            </a:rPr>
                          </m:ctrlPr>
                        </m:dPr>
                        <m:e>
                          <m:r>
                            <a:rPr lang="en-US" sz="2400" i="1">
                              <a:effectLst/>
                              <a:latin typeface="Cambria Math" panose="02040503050406030204" pitchFamily="18" charset="0"/>
                              <a:ea typeface="Cambria Math" panose="02040503050406030204" pitchFamily="18" charset="0"/>
                              <a:cs typeface="Times New Roman" panose="02020603050405020304" pitchFamily="18" charset="0"/>
                            </a:rPr>
                            <m:t>𝑡</m:t>
                          </m:r>
                        </m:e>
                      </m:d>
                      <m:r>
                        <a:rPr lang="en-US" sz="2400">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i="1">
                          <a:effectLst/>
                          <a:latin typeface="Cambria Math" panose="02040503050406030204" pitchFamily="18" charset="0"/>
                          <a:ea typeface="Cambria Math" panose="02040503050406030204" pitchFamily="18" charset="0"/>
                          <a:cs typeface="Times New Roman" panose="02020603050405020304" pitchFamily="18" charset="0"/>
                        </a:rPr>
                        <m:t>𝑉𝐷</m:t>
                      </m:r>
                      <m:sSup>
                        <m:sSupPr>
                          <m:ctrlPr>
                            <a:rPr lang="en-ES" sz="2400" i="1">
                              <a:effectLst/>
                              <a:latin typeface="Cambria Math" panose="02040503050406030204" pitchFamily="18" charset="0"/>
                              <a:ea typeface="Cambria Math" panose="02040503050406030204" pitchFamily="18" charset="0"/>
                            </a:rPr>
                          </m:ctrlPr>
                        </m:sSupPr>
                        <m:e>
                          <m:r>
                            <a:rPr lang="en-US" sz="2400" i="1">
                              <a:effectLst/>
                              <a:latin typeface="Cambria Math" panose="02040503050406030204" pitchFamily="18" charset="0"/>
                              <a:ea typeface="Cambria Math" panose="02040503050406030204" pitchFamily="18" charset="0"/>
                              <a:cs typeface="Times New Roman" panose="02020603050405020304" pitchFamily="18" charset="0"/>
                            </a:rPr>
                            <m:t>𝑉</m:t>
                          </m:r>
                        </m:e>
                        <m:sup>
                          <m:r>
                            <a:rPr lang="en-US" sz="2400" i="1">
                              <a:effectLst/>
                              <a:latin typeface="Cambria Math" panose="02040503050406030204" pitchFamily="18" charset="0"/>
                              <a:ea typeface="Cambria Math" panose="02040503050406030204" pitchFamily="18" charset="0"/>
                              <a:cs typeface="Times New Roman" panose="02020603050405020304" pitchFamily="18" charset="0"/>
                            </a:rPr>
                            <m:t>−1</m:t>
                          </m:r>
                        </m:sup>
                      </m:sSup>
                    </m:oMath>
                  </m:oMathPara>
                </a14:m>
                <a:endParaRPr lang="en-US"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400" smtClean="0">
                          <a:effectLst/>
                          <a:latin typeface="Cambria Math" panose="02040503050406030204" pitchFamily="18" charset="0"/>
                          <a:ea typeface="Cambria Math" panose="02040503050406030204" pitchFamily="18" charset="0"/>
                          <a:cs typeface="Times New Roman" panose="02020603050405020304" pitchFamily="18" charset="0"/>
                        </a:rPr>
                        <m:t>dFC</m:t>
                      </m:r>
                      <m:d>
                        <m:dPr>
                          <m:ctrlPr>
                            <a:rPr lang="en-ES" sz="2400" i="1">
                              <a:effectLst/>
                              <a:latin typeface="Cambria Math" panose="02040503050406030204" pitchFamily="18" charset="0"/>
                              <a:ea typeface="Cambria Math" panose="02040503050406030204" pitchFamily="18" charset="0"/>
                            </a:rPr>
                          </m:ctrlPr>
                        </m:dPr>
                        <m:e>
                          <m:r>
                            <a:rPr lang="en-US" sz="2400" i="1">
                              <a:effectLst/>
                              <a:latin typeface="Cambria Math" panose="02040503050406030204" pitchFamily="18" charset="0"/>
                              <a:ea typeface="Cambria Math" panose="02040503050406030204" pitchFamily="18" charset="0"/>
                              <a:cs typeface="Times New Roman" panose="02020603050405020304" pitchFamily="18" charset="0"/>
                            </a:rPr>
                            <m:t>𝑡</m:t>
                          </m:r>
                        </m:e>
                      </m:d>
                      <m:r>
                        <a:rPr lang="en-US" sz="2400">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i="1">
                          <a:effectLst/>
                          <a:latin typeface="Cambria Math" panose="02040503050406030204" pitchFamily="18" charset="0"/>
                          <a:ea typeface="Cambria Math" panose="02040503050406030204" pitchFamily="18" charset="0"/>
                          <a:cs typeface="Times New Roman" panose="02020603050405020304" pitchFamily="18" charset="0"/>
                        </a:rPr>
                        <m:t>𝑉𝐷</m:t>
                      </m:r>
                      <m:sSup>
                        <m:sSupPr>
                          <m:ctrlPr>
                            <a:rPr lang="en-ES" sz="2400" i="1">
                              <a:effectLst/>
                              <a:latin typeface="Cambria Math" panose="02040503050406030204" pitchFamily="18" charset="0"/>
                              <a:ea typeface="Cambria Math" panose="02040503050406030204" pitchFamily="18" charset="0"/>
                            </a:rPr>
                          </m:ctrlPr>
                        </m:sSupPr>
                        <m:e>
                          <m:r>
                            <a:rPr lang="en-US" sz="2400" i="1">
                              <a:effectLst/>
                              <a:latin typeface="Cambria Math" panose="02040503050406030204" pitchFamily="18" charset="0"/>
                              <a:ea typeface="Cambria Math" panose="02040503050406030204" pitchFamily="18" charset="0"/>
                              <a:cs typeface="Times New Roman" panose="02020603050405020304" pitchFamily="18" charset="0"/>
                            </a:rPr>
                            <m:t>𝑉</m:t>
                          </m:r>
                        </m:e>
                        <m:sup>
                          <m:r>
                            <a:rPr 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t>𝑇</m:t>
                          </m:r>
                        </m:sup>
                      </m:sSup>
                    </m:oMath>
                  </m:oMathPara>
                </a14:m>
                <a:endParaRPr lang="en-US"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400" smtClean="0">
                          <a:effectLst/>
                          <a:latin typeface="Cambria Math" panose="02040503050406030204" pitchFamily="18" charset="0"/>
                          <a:ea typeface="Cambria Math" panose="02040503050406030204" pitchFamily="18" charset="0"/>
                        </a:rPr>
                        <m:t>dFC</m:t>
                      </m:r>
                      <m:d>
                        <m:dPr>
                          <m:ctrlPr>
                            <a:rPr lang="en-ES" sz="2400" i="1">
                              <a:effectLst/>
                              <a:latin typeface="Cambria Math" panose="02040503050406030204" pitchFamily="18" charset="0"/>
                              <a:ea typeface="Cambria Math" panose="02040503050406030204" pitchFamily="18" charset="0"/>
                            </a:rPr>
                          </m:ctrlPr>
                        </m:dPr>
                        <m:e>
                          <m:r>
                            <a:rPr lang="en-US" sz="2400" i="1">
                              <a:effectLst/>
                              <a:latin typeface="Cambria Math" panose="02040503050406030204" pitchFamily="18" charset="0"/>
                              <a:ea typeface="Cambria Math" panose="02040503050406030204" pitchFamily="18" charset="0"/>
                            </a:rPr>
                            <m:t>𝑡</m:t>
                          </m:r>
                        </m:e>
                      </m:d>
                      <m:r>
                        <a:rPr lang="en-US" sz="2400">
                          <a:effectLst/>
                          <a:latin typeface="Cambria Math" panose="02040503050406030204" pitchFamily="18" charset="0"/>
                          <a:ea typeface="Cambria Math" panose="02040503050406030204" pitchFamily="18" charset="0"/>
                        </a:rPr>
                        <m:t>=</m:t>
                      </m:r>
                      <m:nary>
                        <m:naryPr>
                          <m:chr m:val="∑"/>
                          <m:limLoc m:val="undOvr"/>
                          <m:supHide m:val="on"/>
                          <m:ctrlPr>
                            <a:rPr lang="en-ES" sz="2400" i="1">
                              <a:effectLst/>
                              <a:latin typeface="Cambria Math" panose="02040503050406030204" pitchFamily="18" charset="0"/>
                              <a:ea typeface="Cambria Math" panose="02040503050406030204" pitchFamily="18" charset="0"/>
                            </a:rPr>
                          </m:ctrlPr>
                        </m:naryPr>
                        <m:sub>
                          <m:r>
                            <a:rPr lang="en-US" sz="2400" i="1">
                              <a:effectLst/>
                              <a:latin typeface="Cambria Math" panose="02040503050406030204" pitchFamily="18" charset="0"/>
                              <a:ea typeface="Cambria Math" panose="02040503050406030204" pitchFamily="18" charset="0"/>
                            </a:rPr>
                            <m:t>𝑛</m:t>
                          </m:r>
                        </m:sub>
                        <m:sup/>
                        <m:e>
                          <m:sSub>
                            <m:sSubPr>
                              <m:ctrlPr>
                                <a:rPr lang="en-ES" sz="2400" i="1">
                                  <a:effectLst/>
                                  <a:latin typeface="Cambria Math" panose="02040503050406030204" pitchFamily="18" charset="0"/>
                                  <a:ea typeface="Cambria Math" panose="02040503050406030204" pitchFamily="18" charset="0"/>
                                </a:rPr>
                              </m:ctrlPr>
                            </m:sSubPr>
                            <m:e>
                              <m:r>
                                <a:rPr lang="en-US" sz="2400" i="1">
                                  <a:effectLst/>
                                  <a:latin typeface="Cambria Math" panose="02040503050406030204" pitchFamily="18" charset="0"/>
                                  <a:ea typeface="Cambria Math" panose="02040503050406030204" pitchFamily="18" charset="0"/>
                                </a:rPr>
                                <m:t>𝜆</m:t>
                              </m:r>
                            </m:e>
                            <m:sub>
                              <m:r>
                                <a:rPr lang="en-US" sz="2400" i="1">
                                  <a:effectLst/>
                                  <a:latin typeface="Cambria Math" panose="02040503050406030204" pitchFamily="18" charset="0"/>
                                  <a:ea typeface="Cambria Math" panose="02040503050406030204" pitchFamily="18" charset="0"/>
                                </a:rPr>
                                <m:t>𝑛</m:t>
                              </m:r>
                            </m:sub>
                          </m:sSub>
                          <m:sSub>
                            <m:sSubPr>
                              <m:ctrlPr>
                                <a:rPr lang="en-ES" sz="2400" i="1">
                                  <a:effectLst/>
                                  <a:latin typeface="Cambria Math" panose="02040503050406030204" pitchFamily="18" charset="0"/>
                                  <a:ea typeface="Cambria Math" panose="02040503050406030204" pitchFamily="18" charset="0"/>
                                </a:rPr>
                              </m:ctrlPr>
                            </m:sSubPr>
                            <m:e>
                              <m:r>
                                <a:rPr lang="en-US" sz="2400" i="1">
                                  <a:effectLst/>
                                  <a:latin typeface="Cambria Math" panose="02040503050406030204" pitchFamily="18" charset="0"/>
                                  <a:ea typeface="Cambria Math" panose="02040503050406030204" pitchFamily="18" charset="0"/>
                                </a:rPr>
                                <m:t>𝑣</m:t>
                              </m:r>
                            </m:e>
                            <m:sub>
                              <m:r>
                                <a:rPr lang="en-US" sz="2400" i="1">
                                  <a:effectLst/>
                                  <a:latin typeface="Cambria Math" panose="02040503050406030204" pitchFamily="18" charset="0"/>
                                  <a:ea typeface="Cambria Math" panose="02040503050406030204" pitchFamily="18" charset="0"/>
                                </a:rPr>
                                <m:t>𝑛</m:t>
                              </m:r>
                            </m:sub>
                          </m:sSub>
                          <m:sSubSup>
                            <m:sSubSupPr>
                              <m:ctrlPr>
                                <a:rPr lang="en-ES" sz="2400" i="1">
                                  <a:effectLst/>
                                  <a:latin typeface="Cambria Math" panose="02040503050406030204" pitchFamily="18" charset="0"/>
                                  <a:ea typeface="Cambria Math" panose="02040503050406030204" pitchFamily="18" charset="0"/>
                                </a:rPr>
                              </m:ctrlPr>
                            </m:sSubSupPr>
                            <m:e>
                              <m:r>
                                <a:rPr lang="en-US" sz="2400" i="1">
                                  <a:effectLst/>
                                  <a:latin typeface="Cambria Math" panose="02040503050406030204" pitchFamily="18" charset="0"/>
                                  <a:ea typeface="Cambria Math" panose="02040503050406030204" pitchFamily="18" charset="0"/>
                                </a:rPr>
                                <m:t>𝑣</m:t>
                              </m:r>
                            </m:e>
                            <m:sub>
                              <m:r>
                                <a:rPr lang="en-US" sz="2400" i="1">
                                  <a:effectLst/>
                                  <a:latin typeface="Cambria Math" panose="02040503050406030204" pitchFamily="18" charset="0"/>
                                  <a:ea typeface="Cambria Math" panose="02040503050406030204" pitchFamily="18" charset="0"/>
                                </a:rPr>
                                <m:t>𝑛</m:t>
                              </m:r>
                            </m:sub>
                            <m:sup>
                              <m:r>
                                <a:rPr lang="en-US" sz="2400" i="1">
                                  <a:effectLst/>
                                  <a:latin typeface="Cambria Math" panose="02040503050406030204" pitchFamily="18" charset="0"/>
                                  <a:ea typeface="Cambria Math" panose="02040503050406030204" pitchFamily="18" charset="0"/>
                                </a:rPr>
                                <m:t>𝑇</m:t>
                              </m:r>
                            </m:sup>
                          </m:sSubSup>
                        </m:e>
                      </m:nary>
                    </m:oMath>
                  </m:oMathPara>
                </a14:m>
                <a:endParaRPr lang="en-US" sz="2400" dirty="0">
                  <a:latin typeface="Cambria Math" panose="02040503050406030204" pitchFamily="18" charset="0"/>
                  <a:ea typeface="Cambria Math" panose="02040503050406030204" pitchFamily="18" charset="0"/>
                </a:endParaRPr>
              </a:p>
              <a:p>
                <a:endParaRPr lang="en-US" dirty="0"/>
              </a:p>
            </p:txBody>
          </p:sp>
        </mc:Choice>
        <mc:Fallback>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1825625"/>
                <a:ext cx="3202493" cy="4351338"/>
              </a:xfrm>
              <a:blipFill>
                <a:blip r:embed="rId5"/>
                <a:stretch>
                  <a:fillRect l="-3557" t="-2326" b="-1918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8D2C2EB-3F11-601C-66EC-16AB4D683B23}"/>
              </a:ext>
            </a:extLst>
          </p:cNvPr>
          <p:cNvGrpSpPr/>
          <p:nvPr/>
        </p:nvGrpSpPr>
        <p:grpSpPr>
          <a:xfrm>
            <a:off x="3941809" y="1260357"/>
            <a:ext cx="5087526" cy="4826226"/>
            <a:chOff x="6431350" y="0"/>
            <a:chExt cx="5087526" cy="4826226"/>
          </a:xfrm>
        </p:grpSpPr>
        <p:pic>
          <p:nvPicPr>
            <p:cNvPr id="5" name="Picture 4">
              <a:extLst>
                <a:ext uri="{FF2B5EF4-FFF2-40B4-BE49-F238E27FC236}">
                  <a16:creationId xmlns:a16="http://schemas.microsoft.com/office/drawing/2014/main" id="{0C21D0B3-CBE8-027D-A4E6-C98F2C806071}"/>
                </a:ext>
              </a:extLst>
            </p:cNvPr>
            <p:cNvPicPr>
              <a:picLocks noChangeAspect="1"/>
            </p:cNvPicPr>
            <p:nvPr/>
          </p:nvPicPr>
          <p:blipFill>
            <a:blip r:embed="rId6"/>
            <a:stretch>
              <a:fillRect/>
            </a:stretch>
          </p:blipFill>
          <p:spPr>
            <a:xfrm>
              <a:off x="6431350" y="359919"/>
              <a:ext cx="5087526" cy="4466307"/>
            </a:xfrm>
            <a:prstGeom prst="rect">
              <a:avLst/>
            </a:prstGeom>
          </p:spPr>
        </p:pic>
        <p:sp>
          <p:nvSpPr>
            <p:cNvPr id="7" name="TextBox 6">
              <a:extLst>
                <a:ext uri="{FF2B5EF4-FFF2-40B4-BE49-F238E27FC236}">
                  <a16:creationId xmlns:a16="http://schemas.microsoft.com/office/drawing/2014/main" id="{35897D08-3140-7A1B-604A-743E02895901}"/>
                </a:ext>
              </a:extLst>
            </p:cNvPr>
            <p:cNvSpPr txBox="1"/>
            <p:nvPr/>
          </p:nvSpPr>
          <p:spPr>
            <a:xfrm>
              <a:off x="8445410" y="0"/>
              <a:ext cx="905761" cy="400096"/>
            </a:xfrm>
            <a:prstGeom prst="rect">
              <a:avLst/>
            </a:prstGeom>
            <a:noFill/>
          </p:spPr>
          <p:txBody>
            <a:bodyPr wrap="none" rtlCol="0">
              <a:spAutoFit/>
            </a:bodyPr>
            <a:lstStyle/>
            <a:p>
              <a:r>
                <a:rPr lang="en-US" sz="2000" b="1" i="1" dirty="0" err="1">
                  <a:latin typeface="Cambria Math" panose="02040503050406030204" pitchFamily="18" charset="0"/>
                  <a:ea typeface="Cambria Math" panose="02040503050406030204" pitchFamily="18" charset="0"/>
                </a:rPr>
                <a:t>dFC</a:t>
              </a:r>
              <a:r>
                <a:rPr lang="en-US" sz="2000" b="1" i="1" dirty="0">
                  <a:latin typeface="Cambria Math" panose="02040503050406030204" pitchFamily="18" charset="0"/>
                  <a:ea typeface="Cambria Math" panose="02040503050406030204" pitchFamily="18" charset="0"/>
                </a:rPr>
                <a:t>(t)</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253EF08-9391-D3DE-4AD8-4CA7525E36D4}"/>
                  </a:ext>
                </a:extLst>
              </p:cNvPr>
              <p:cNvSpPr txBox="1"/>
              <p:nvPr/>
            </p:nvSpPr>
            <p:spPr>
              <a:xfrm>
                <a:off x="9057807" y="3633569"/>
                <a:ext cx="1481951" cy="439720"/>
              </a:xfrm>
              <a:prstGeom prst="rect">
                <a:avLst/>
              </a:prstGeom>
              <a:solidFill>
                <a:schemeClr val="accent1">
                  <a:lumMod val="20000"/>
                  <a:lumOff val="80000"/>
                </a:schemeClr>
              </a:solidFill>
              <a:ln>
                <a:solidFill>
                  <a:schemeClr val="accent1"/>
                </a:solidFill>
                <a:round/>
              </a:ln>
              <a:effectLst>
                <a:softEdge rad="30727"/>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𝑒𝑖𝑔</m:t>
                      </m:r>
                      <m:d>
                        <m:dPr>
                          <m:ctrlPr>
                            <a:rPr lang="en-US" sz="2000" i="1">
                              <a:latin typeface="Cambria Math" panose="02040503050406030204" pitchFamily="18" charset="0"/>
                            </a:rPr>
                          </m:ctrlPr>
                        </m:dPr>
                        <m:e>
                          <m:r>
                            <a:rPr lang="en-US" sz="2000" i="1">
                              <a:latin typeface="Cambria Math" panose="02040503050406030204" pitchFamily="18" charset="0"/>
                            </a:rPr>
                            <m:t>𝑑𝐹𝐶</m:t>
                          </m:r>
                          <m:d>
                            <m:dPr>
                              <m:ctrlPr>
                                <a:rPr lang="en-US" sz="2000" i="1">
                                  <a:latin typeface="Cambria Math" panose="02040503050406030204" pitchFamily="18" charset="0"/>
                                </a:rPr>
                              </m:ctrlPr>
                            </m:dPr>
                            <m:e>
                              <m:r>
                                <a:rPr lang="en-US" sz="2000" i="1">
                                  <a:latin typeface="Cambria Math" panose="02040503050406030204" pitchFamily="18" charset="0"/>
                                </a:rPr>
                                <m:t>𝑡</m:t>
                              </m:r>
                            </m:e>
                          </m:d>
                        </m:e>
                      </m:d>
                    </m:oMath>
                  </m:oMathPara>
                </a14:m>
                <a:endParaRPr lang="en-US" sz="2000" dirty="0"/>
              </a:p>
            </p:txBody>
          </p:sp>
        </mc:Choice>
        <mc:Fallback xmlns="">
          <p:sp>
            <p:nvSpPr>
              <p:cNvPr id="12" name="TextBox 11">
                <a:extLst>
                  <a:ext uri="{FF2B5EF4-FFF2-40B4-BE49-F238E27FC236}">
                    <a16:creationId xmlns:a16="http://schemas.microsoft.com/office/drawing/2014/main" id="{7253EF08-9391-D3DE-4AD8-4CA7525E36D4}"/>
                  </a:ext>
                </a:extLst>
              </p:cNvPr>
              <p:cNvSpPr txBox="1">
                <a:spLocks noRot="1" noChangeAspect="1" noMove="1" noResize="1" noEditPoints="1" noAdjustHandles="1" noChangeArrowheads="1" noChangeShapeType="1" noTextEdit="1"/>
              </p:cNvSpPr>
              <p:nvPr/>
            </p:nvSpPr>
            <p:spPr>
              <a:xfrm>
                <a:off x="9057807" y="3633569"/>
                <a:ext cx="1481951" cy="439720"/>
              </a:xfrm>
              <a:prstGeom prst="rect">
                <a:avLst/>
              </a:prstGeom>
              <a:blipFill>
                <a:blip r:embed="rId7"/>
                <a:stretch>
                  <a:fillRect l="-840" b="-5405"/>
                </a:stretch>
              </a:blipFill>
              <a:ln>
                <a:solidFill>
                  <a:schemeClr val="accent1"/>
                </a:solidFill>
                <a:round/>
              </a:ln>
              <a:effectLst>
                <a:softEdge rad="30727"/>
              </a:effectLst>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33C2B522-13B9-7524-6EBE-A92D89410F78}"/>
              </a:ext>
            </a:extLst>
          </p:cNvPr>
          <p:cNvGrpSpPr/>
          <p:nvPr/>
        </p:nvGrpSpPr>
        <p:grpSpPr>
          <a:xfrm>
            <a:off x="10755443" y="1184274"/>
            <a:ext cx="1239870" cy="4826226"/>
            <a:chOff x="2185607" y="2977190"/>
            <a:chExt cx="937780" cy="4736373"/>
          </a:xfrm>
        </p:grpSpPr>
        <p:pic>
          <p:nvPicPr>
            <p:cNvPr id="14" name="Picture 13" descr="Chart&#10;&#10;Description automatically generated">
              <a:extLst>
                <a:ext uri="{FF2B5EF4-FFF2-40B4-BE49-F238E27FC236}">
                  <a16:creationId xmlns:a16="http://schemas.microsoft.com/office/drawing/2014/main" id="{0730F21D-90B7-E0C1-7253-33D41020AD0C}"/>
                </a:ext>
              </a:extLst>
            </p:cNvPr>
            <p:cNvPicPr>
              <a:picLocks noChangeAspect="1"/>
            </p:cNvPicPr>
            <p:nvPr/>
          </p:nvPicPr>
          <p:blipFill rotWithShape="1">
            <a:blip r:embed="rId8"/>
            <a:srcRect t="2256"/>
            <a:stretch/>
          </p:blipFill>
          <p:spPr>
            <a:xfrm>
              <a:off x="2235959" y="3201068"/>
              <a:ext cx="827909" cy="4316679"/>
            </a:xfrm>
            <a:prstGeom prst="rect">
              <a:avLst/>
            </a:prstGeom>
          </p:spPr>
        </p:pic>
        <p:sp>
          <p:nvSpPr>
            <p:cNvPr id="13" name="Rounded Rectangle 12">
              <a:extLst>
                <a:ext uri="{FF2B5EF4-FFF2-40B4-BE49-F238E27FC236}">
                  <a16:creationId xmlns:a16="http://schemas.microsoft.com/office/drawing/2014/main" id="{B13F4DF6-8786-32B5-4643-ACD319554358}"/>
                </a:ext>
              </a:extLst>
            </p:cNvPr>
            <p:cNvSpPr/>
            <p:nvPr/>
          </p:nvSpPr>
          <p:spPr>
            <a:xfrm>
              <a:off x="2185607" y="2977190"/>
              <a:ext cx="937780" cy="4736373"/>
            </a:xfrm>
            <a:prstGeom prst="roundRect">
              <a:avLst>
                <a:gd name="adj" fmla="val 9645"/>
              </a:avLst>
            </a:prstGeom>
            <a:solidFill>
              <a:schemeClr val="accent1">
                <a:alpha val="5000"/>
              </a:schemeClr>
            </a:solidFill>
            <a:ln w="190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5243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Compilation</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257800" cy="4351338"/>
              </a:xfrm>
            </p:spPr>
            <p:txBody>
              <a:bodyPr/>
              <a:lstStyle/>
              <a:p>
                <a:r>
                  <a:rPr lang="en-US" dirty="0"/>
                  <a:t>Compile </a:t>
                </a:r>
                <a14:m>
                  <m:oMath xmlns:m="http://schemas.openxmlformats.org/officeDocument/2006/math">
                    <m:sSub>
                      <m:sSubPr>
                        <m:ctrlPr>
                          <a:rPr lang="en-ES" sz="2800" i="1" smtClean="0">
                            <a:effectLst/>
                            <a:latin typeface="Cambria Math" panose="02040503050406030204" pitchFamily="18" charset="0"/>
                            <a:ea typeface="Cambria Math" panose="02040503050406030204" pitchFamily="18" charset="0"/>
                          </a:rPr>
                        </m:ctrlPr>
                      </m:sSubPr>
                      <m:e>
                        <m:r>
                          <a:rPr lang="en-US" sz="2800" i="1">
                            <a:effectLst/>
                            <a:latin typeface="Cambria Math" panose="02040503050406030204" pitchFamily="18" charset="0"/>
                            <a:ea typeface="Cambria Math" panose="02040503050406030204" pitchFamily="18" charset="0"/>
                          </a:rPr>
                          <m:t>𝑣</m:t>
                        </m:r>
                      </m:e>
                      <m:sub>
                        <m:r>
                          <a:rPr lang="en-US" sz="2800" b="0" i="1" smtClean="0">
                            <a:effectLst/>
                            <a:latin typeface="Cambria Math" panose="02040503050406030204" pitchFamily="18" charset="0"/>
                            <a:ea typeface="Cambria Math" panose="02040503050406030204" pitchFamily="18" charset="0"/>
                          </a:rPr>
                          <m:t>1</m:t>
                        </m:r>
                      </m:sub>
                    </m:sSub>
                    <m:r>
                      <a:rPr lang="en-US" sz="2800" b="0" i="1" smtClean="0">
                        <a:effectLst/>
                        <a:latin typeface="Cambria Math" panose="02040503050406030204" pitchFamily="18" charset="0"/>
                        <a:ea typeface="Cambria Math" panose="02040503050406030204" pitchFamily="18" charset="0"/>
                      </a:rPr>
                      <m:t>(</m:t>
                    </m:r>
                    <m:r>
                      <a:rPr lang="en-US" sz="2800" b="0" i="1" smtClean="0">
                        <a:effectLst/>
                        <a:latin typeface="Cambria Math" panose="02040503050406030204" pitchFamily="18" charset="0"/>
                        <a:ea typeface="Cambria Math" panose="02040503050406030204" pitchFamily="18" charset="0"/>
                      </a:rPr>
                      <m:t>𝑡</m:t>
                    </m:r>
                    <m:r>
                      <a:rPr lang="en-US" sz="2800" b="0" i="1" smtClean="0">
                        <a:effectLst/>
                        <a:latin typeface="Cambria Math" panose="02040503050406030204" pitchFamily="18" charset="0"/>
                        <a:ea typeface="Cambria Math" panose="02040503050406030204" pitchFamily="18" charset="0"/>
                      </a:rPr>
                      <m:t>)</m:t>
                    </m:r>
                  </m:oMath>
                </a14:m>
                <a:r>
                  <a:rPr lang="en-US" dirty="0"/>
                  <a:t> across all time &amp; subjects</a:t>
                </a:r>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5"/>
                <a:stretch>
                  <a:fillRect l="-2169" t="-2326"/>
                </a:stretch>
              </a:blipFill>
            </p:spPr>
            <p:txBody>
              <a:bodyPr/>
              <a:lstStyle/>
              <a:p>
                <a:r>
                  <a:rPr lang="en-US">
                    <a:noFill/>
                  </a:rPr>
                  <a:t> </a:t>
                </a:r>
              </a:p>
            </p:txBody>
          </p:sp>
        </mc:Fallback>
      </mc:AlternateContent>
      <p:pic>
        <p:nvPicPr>
          <p:cNvPr id="4" name="Picture 3" descr="Chart&#10;&#10;Description automatically generated">
            <a:extLst>
              <a:ext uri="{FF2B5EF4-FFF2-40B4-BE49-F238E27FC236}">
                <a16:creationId xmlns:a16="http://schemas.microsoft.com/office/drawing/2014/main" id="{0DCCB500-E51B-8258-FBDA-6FD875951ACA}"/>
              </a:ext>
            </a:extLst>
          </p:cNvPr>
          <p:cNvPicPr>
            <a:picLocks noChangeAspect="1"/>
          </p:cNvPicPr>
          <p:nvPr/>
        </p:nvPicPr>
        <p:blipFill rotWithShape="1">
          <a:blip r:embed="rId6"/>
          <a:srcRect l="11113" t="12103" r="9136" b="16718"/>
          <a:stretch/>
        </p:blipFill>
        <p:spPr>
          <a:xfrm>
            <a:off x="7610434" y="2518312"/>
            <a:ext cx="4327013" cy="2994422"/>
          </a:xfrm>
          <a:prstGeom prst="rect">
            <a:avLst/>
          </a:prstGeom>
        </p:spPr>
      </p:pic>
      <p:grpSp>
        <p:nvGrpSpPr>
          <p:cNvPr id="53" name="Group 52">
            <a:extLst>
              <a:ext uri="{FF2B5EF4-FFF2-40B4-BE49-F238E27FC236}">
                <a16:creationId xmlns:a16="http://schemas.microsoft.com/office/drawing/2014/main" id="{027FC261-FD46-414F-E46B-98AB6A6416CA}"/>
              </a:ext>
            </a:extLst>
          </p:cNvPr>
          <p:cNvGrpSpPr/>
          <p:nvPr/>
        </p:nvGrpSpPr>
        <p:grpSpPr>
          <a:xfrm>
            <a:off x="987537" y="2465206"/>
            <a:ext cx="4499221" cy="3576820"/>
            <a:chOff x="6446254" y="106128"/>
            <a:chExt cx="4499221" cy="357682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0C2BCB-B574-7BAF-F91C-E37BF21B1765}"/>
                    </a:ext>
                  </a:extLst>
                </p:cNvPr>
                <p:cNvSpPr txBox="1"/>
                <p:nvPr/>
              </p:nvSpPr>
              <p:spPr>
                <a:xfrm>
                  <a:off x="6446254" y="581918"/>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15" name="TextBox 14">
                  <a:extLst>
                    <a:ext uri="{FF2B5EF4-FFF2-40B4-BE49-F238E27FC236}">
                      <a16:creationId xmlns:a16="http://schemas.microsoft.com/office/drawing/2014/main" id="{6D0C2BCB-B574-7BAF-F91C-E37BF21B1765}"/>
                    </a:ext>
                  </a:extLst>
                </p:cNvPr>
                <p:cNvSpPr txBox="1">
                  <a:spLocks noRot="1" noChangeAspect="1" noMove="1" noResize="1" noEditPoints="1" noAdjustHandles="1" noChangeArrowheads="1" noChangeShapeType="1" noTextEdit="1"/>
                </p:cNvSpPr>
                <p:nvPr/>
              </p:nvSpPr>
              <p:spPr>
                <a:xfrm>
                  <a:off x="6446254" y="581918"/>
                  <a:ext cx="334579" cy="369332"/>
                </a:xfrm>
                <a:prstGeom prst="rect">
                  <a:avLst/>
                </a:prstGeom>
                <a:blipFill>
                  <a:blip r:embed="rId7"/>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3EE94FEC-D950-4604-8DE0-45F7D9DD36B0}"/>
                </a:ext>
              </a:extLst>
            </p:cNvPr>
            <p:cNvGrpSpPr/>
            <p:nvPr/>
          </p:nvGrpSpPr>
          <p:grpSpPr>
            <a:xfrm>
              <a:off x="6534305" y="344222"/>
              <a:ext cx="4411170" cy="3338726"/>
              <a:chOff x="6534305" y="344222"/>
              <a:chExt cx="4411170" cy="3338726"/>
            </a:xfrm>
          </p:grpSpPr>
          <p:pic>
            <p:nvPicPr>
              <p:cNvPr id="3" name="Picture 2" descr="A picture containing text&#10;&#10;Description automatically generated">
                <a:extLst>
                  <a:ext uri="{FF2B5EF4-FFF2-40B4-BE49-F238E27FC236}">
                    <a16:creationId xmlns:a16="http://schemas.microsoft.com/office/drawing/2014/main" id="{32EFB2B8-D241-707F-60FA-33C271B8E363}"/>
                  </a:ext>
                </a:extLst>
              </p:cNvPr>
              <p:cNvPicPr>
                <a:picLocks noChangeAspect="1"/>
              </p:cNvPicPr>
              <p:nvPr/>
            </p:nvPicPr>
            <p:blipFill rotWithShape="1">
              <a:blip r:embed="rId8"/>
              <a:srcRect l="12150" t="6154" r="8098" b="10975"/>
              <a:stretch/>
            </p:blipFill>
            <p:spPr>
              <a:xfrm>
                <a:off x="6984996" y="344222"/>
                <a:ext cx="3960479" cy="3338726"/>
              </a:xfrm>
              <a:prstGeom prst="rect">
                <a:avLst/>
              </a:prstGeom>
            </p:spPr>
          </p:pic>
          <p:sp>
            <p:nvSpPr>
              <p:cNvPr id="14" name="Parallelogram 13">
                <a:extLst>
                  <a:ext uri="{FF2B5EF4-FFF2-40B4-BE49-F238E27FC236}">
                    <a16:creationId xmlns:a16="http://schemas.microsoft.com/office/drawing/2014/main" id="{89CE5314-39A6-676B-523A-22BDF8B8976A}"/>
                  </a:ext>
                </a:extLst>
              </p:cNvPr>
              <p:cNvSpPr/>
              <p:nvPr/>
            </p:nvSpPr>
            <p:spPr>
              <a:xfrm rot="1540954" flipH="1">
                <a:off x="6534305" y="1530772"/>
                <a:ext cx="2648429" cy="1643700"/>
              </a:xfrm>
              <a:prstGeom prst="parallelogram">
                <a:avLst>
                  <a:gd name="adj" fmla="val 48684"/>
                </a:avLst>
              </a:prstGeom>
              <a:noFill/>
              <a:ln w="254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7C1BE8F-C4AA-F6AC-7A10-ED407966722E}"/>
                  </a:ext>
                </a:extLst>
              </p:cNvPr>
              <p:cNvGrpSpPr/>
              <p:nvPr/>
            </p:nvGrpSpPr>
            <p:grpSpPr>
              <a:xfrm>
                <a:off x="9208477" y="399773"/>
                <a:ext cx="1656373" cy="2626500"/>
                <a:chOff x="9208477" y="399773"/>
                <a:chExt cx="1656373" cy="2626500"/>
              </a:xfrm>
            </p:grpSpPr>
            <p:cxnSp>
              <p:nvCxnSpPr>
                <p:cNvPr id="17" name="Straight Connector 16">
                  <a:extLst>
                    <a:ext uri="{FF2B5EF4-FFF2-40B4-BE49-F238E27FC236}">
                      <a16:creationId xmlns:a16="http://schemas.microsoft.com/office/drawing/2014/main" id="{28BA464A-D406-CC1C-B2C4-40FAAA848418}"/>
                    </a:ext>
                  </a:extLst>
                </p:cNvPr>
                <p:cNvCxnSpPr/>
                <p:nvPr/>
              </p:nvCxnSpPr>
              <p:spPr>
                <a:xfrm flipV="1">
                  <a:off x="9208477" y="399773"/>
                  <a:ext cx="0" cy="336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0BFEC5-A9CA-0216-386A-60C0F2AAD98D}"/>
                    </a:ext>
                  </a:extLst>
                </p:cNvPr>
                <p:cNvCxnSpPr>
                  <a:cxnSpLocks/>
                </p:cNvCxnSpPr>
                <p:nvPr/>
              </p:nvCxnSpPr>
              <p:spPr>
                <a:xfrm flipH="1" flipV="1">
                  <a:off x="9208477" y="399773"/>
                  <a:ext cx="1656373" cy="83847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8A36B69-BF07-E06D-6646-C6C82CE6EEEE}"/>
                    </a:ext>
                  </a:extLst>
                </p:cNvPr>
                <p:cNvCxnSpPr>
                  <a:cxnSpLocks/>
                </p:cNvCxnSpPr>
                <p:nvPr/>
              </p:nvCxnSpPr>
              <p:spPr>
                <a:xfrm flipH="1" flipV="1">
                  <a:off x="10860704" y="1227541"/>
                  <a:ext cx="4146" cy="179873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E973D3-1E96-EB5A-A353-DEAEDBF2931A}"/>
                    </a:ext>
                  </a:extLst>
                </p:cNvPr>
                <p:cNvCxnSpPr>
                  <a:cxnSpLocks/>
                </p:cNvCxnSpPr>
                <p:nvPr/>
              </p:nvCxnSpPr>
              <p:spPr>
                <a:xfrm>
                  <a:off x="10420350" y="2806700"/>
                  <a:ext cx="440354" cy="21957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D8A0CB4-629C-6834-F5F9-59612A1E8AFB}"/>
                  </a:ext>
                </a:extLst>
              </p:cNvPr>
              <p:cNvGrpSpPr/>
              <p:nvPr/>
            </p:nvGrpSpPr>
            <p:grpSpPr>
              <a:xfrm>
                <a:off x="7456445" y="889804"/>
                <a:ext cx="1656373" cy="2626500"/>
                <a:chOff x="9208477" y="399773"/>
                <a:chExt cx="1656373" cy="2626500"/>
              </a:xfrm>
            </p:grpSpPr>
            <p:cxnSp>
              <p:nvCxnSpPr>
                <p:cNvPr id="33" name="Straight Connector 32">
                  <a:extLst>
                    <a:ext uri="{FF2B5EF4-FFF2-40B4-BE49-F238E27FC236}">
                      <a16:creationId xmlns:a16="http://schemas.microsoft.com/office/drawing/2014/main" id="{5164530B-7125-8E9D-520B-09009E21DC7A}"/>
                    </a:ext>
                  </a:extLst>
                </p:cNvPr>
                <p:cNvCxnSpPr/>
                <p:nvPr/>
              </p:nvCxnSpPr>
              <p:spPr>
                <a:xfrm flipV="1">
                  <a:off x="9208477" y="399773"/>
                  <a:ext cx="0" cy="336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A38D285-07BE-0C9E-7315-1C224B1A85C8}"/>
                    </a:ext>
                  </a:extLst>
                </p:cNvPr>
                <p:cNvCxnSpPr>
                  <a:cxnSpLocks/>
                </p:cNvCxnSpPr>
                <p:nvPr/>
              </p:nvCxnSpPr>
              <p:spPr>
                <a:xfrm flipH="1" flipV="1">
                  <a:off x="9208477" y="399773"/>
                  <a:ext cx="1656373" cy="83847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3BB580F-ACC2-FC41-A024-F5BA589B4F32}"/>
                    </a:ext>
                  </a:extLst>
                </p:cNvPr>
                <p:cNvCxnSpPr>
                  <a:cxnSpLocks/>
                </p:cNvCxnSpPr>
                <p:nvPr/>
              </p:nvCxnSpPr>
              <p:spPr>
                <a:xfrm flipH="1" flipV="1">
                  <a:off x="10860704" y="1227541"/>
                  <a:ext cx="4146" cy="179873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E3FFE7-930B-26D5-A0B2-8D87CA17D3F9}"/>
                    </a:ext>
                  </a:extLst>
                </p:cNvPr>
                <p:cNvCxnSpPr>
                  <a:cxnSpLocks/>
                </p:cNvCxnSpPr>
                <p:nvPr/>
              </p:nvCxnSpPr>
              <p:spPr>
                <a:xfrm>
                  <a:off x="10420350" y="2806700"/>
                  <a:ext cx="440354" cy="21957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1032828-3E4A-09DC-E651-61637FD248BD}"/>
                  </a:ext>
                </a:extLst>
              </p:cNvPr>
              <p:cNvGrpSpPr/>
              <p:nvPr/>
            </p:nvGrpSpPr>
            <p:grpSpPr>
              <a:xfrm>
                <a:off x="7892953" y="773613"/>
                <a:ext cx="1656373" cy="2626500"/>
                <a:chOff x="9208477" y="399773"/>
                <a:chExt cx="1656373" cy="2626500"/>
              </a:xfrm>
            </p:grpSpPr>
            <p:cxnSp>
              <p:nvCxnSpPr>
                <p:cNvPr id="38" name="Straight Connector 37">
                  <a:extLst>
                    <a:ext uri="{FF2B5EF4-FFF2-40B4-BE49-F238E27FC236}">
                      <a16:creationId xmlns:a16="http://schemas.microsoft.com/office/drawing/2014/main" id="{B179899E-E7E4-1396-789A-90607BC33C29}"/>
                    </a:ext>
                  </a:extLst>
                </p:cNvPr>
                <p:cNvCxnSpPr/>
                <p:nvPr/>
              </p:nvCxnSpPr>
              <p:spPr>
                <a:xfrm flipV="1">
                  <a:off x="9208477" y="399773"/>
                  <a:ext cx="0" cy="336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CA2D0C1-1541-9BA4-1CF4-91E4A8E004B9}"/>
                    </a:ext>
                  </a:extLst>
                </p:cNvPr>
                <p:cNvCxnSpPr>
                  <a:cxnSpLocks/>
                </p:cNvCxnSpPr>
                <p:nvPr/>
              </p:nvCxnSpPr>
              <p:spPr>
                <a:xfrm flipH="1" flipV="1">
                  <a:off x="9208477" y="399773"/>
                  <a:ext cx="1656373" cy="83847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F21769-6502-4553-9068-A2E90A778FA6}"/>
                    </a:ext>
                  </a:extLst>
                </p:cNvPr>
                <p:cNvCxnSpPr>
                  <a:cxnSpLocks/>
                </p:cNvCxnSpPr>
                <p:nvPr/>
              </p:nvCxnSpPr>
              <p:spPr>
                <a:xfrm flipH="1" flipV="1">
                  <a:off x="10860704" y="1227541"/>
                  <a:ext cx="4146" cy="179873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D83088-B079-349C-4439-2349DEABEEC1}"/>
                    </a:ext>
                  </a:extLst>
                </p:cNvPr>
                <p:cNvCxnSpPr>
                  <a:cxnSpLocks/>
                </p:cNvCxnSpPr>
                <p:nvPr/>
              </p:nvCxnSpPr>
              <p:spPr>
                <a:xfrm>
                  <a:off x="10420350" y="2806700"/>
                  <a:ext cx="440354" cy="21957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0058060-E612-FACA-92F3-A2B955F9444B}"/>
                  </a:ext>
                </a:extLst>
              </p:cNvPr>
              <p:cNvGrpSpPr/>
              <p:nvPr/>
            </p:nvGrpSpPr>
            <p:grpSpPr>
              <a:xfrm>
                <a:off x="8327469" y="657205"/>
                <a:ext cx="1656373" cy="2626500"/>
                <a:chOff x="9208477" y="399773"/>
                <a:chExt cx="1656373" cy="2626500"/>
              </a:xfrm>
            </p:grpSpPr>
            <p:cxnSp>
              <p:nvCxnSpPr>
                <p:cNvPr id="43" name="Straight Connector 42">
                  <a:extLst>
                    <a:ext uri="{FF2B5EF4-FFF2-40B4-BE49-F238E27FC236}">
                      <a16:creationId xmlns:a16="http://schemas.microsoft.com/office/drawing/2014/main" id="{A1A590CE-87EB-786D-0B4B-62AA08F6DE55}"/>
                    </a:ext>
                  </a:extLst>
                </p:cNvPr>
                <p:cNvCxnSpPr/>
                <p:nvPr/>
              </p:nvCxnSpPr>
              <p:spPr>
                <a:xfrm flipV="1">
                  <a:off x="9208477" y="399773"/>
                  <a:ext cx="0" cy="336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75EA1E8-0F47-BBF3-0FA8-59F83D123A36}"/>
                    </a:ext>
                  </a:extLst>
                </p:cNvPr>
                <p:cNvCxnSpPr>
                  <a:cxnSpLocks/>
                </p:cNvCxnSpPr>
                <p:nvPr/>
              </p:nvCxnSpPr>
              <p:spPr>
                <a:xfrm flipH="1" flipV="1">
                  <a:off x="9208477" y="399773"/>
                  <a:ext cx="1656373" cy="83847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7112096-D0B3-05B3-A02E-B2C02550346A}"/>
                    </a:ext>
                  </a:extLst>
                </p:cNvPr>
                <p:cNvCxnSpPr>
                  <a:cxnSpLocks/>
                </p:cNvCxnSpPr>
                <p:nvPr/>
              </p:nvCxnSpPr>
              <p:spPr>
                <a:xfrm flipH="1" flipV="1">
                  <a:off x="10860704" y="1227541"/>
                  <a:ext cx="4146" cy="179873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7C9F6B-648B-534B-BE04-A5E98B5E518F}"/>
                    </a:ext>
                  </a:extLst>
                </p:cNvPr>
                <p:cNvCxnSpPr>
                  <a:cxnSpLocks/>
                </p:cNvCxnSpPr>
                <p:nvPr/>
              </p:nvCxnSpPr>
              <p:spPr>
                <a:xfrm>
                  <a:off x="10420350" y="2806700"/>
                  <a:ext cx="440354" cy="21957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8932EEF0-6B46-3485-059A-502FD7B41A23}"/>
                  </a:ext>
                </a:extLst>
              </p:cNvPr>
              <p:cNvGrpSpPr/>
              <p:nvPr/>
            </p:nvGrpSpPr>
            <p:grpSpPr>
              <a:xfrm>
                <a:off x="8776860" y="527156"/>
                <a:ext cx="1656373" cy="2626500"/>
                <a:chOff x="9208477" y="399773"/>
                <a:chExt cx="1656373" cy="2626500"/>
              </a:xfrm>
            </p:grpSpPr>
            <p:cxnSp>
              <p:nvCxnSpPr>
                <p:cNvPr id="48" name="Straight Connector 47">
                  <a:extLst>
                    <a:ext uri="{FF2B5EF4-FFF2-40B4-BE49-F238E27FC236}">
                      <a16:creationId xmlns:a16="http://schemas.microsoft.com/office/drawing/2014/main" id="{6899AE74-5B90-CDAE-919E-1D7239BD23A3}"/>
                    </a:ext>
                  </a:extLst>
                </p:cNvPr>
                <p:cNvCxnSpPr/>
                <p:nvPr/>
              </p:nvCxnSpPr>
              <p:spPr>
                <a:xfrm flipV="1">
                  <a:off x="9208477" y="399773"/>
                  <a:ext cx="0" cy="33655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B95D239-4F2A-3897-E950-29AF910F1BF3}"/>
                    </a:ext>
                  </a:extLst>
                </p:cNvPr>
                <p:cNvCxnSpPr>
                  <a:cxnSpLocks/>
                </p:cNvCxnSpPr>
                <p:nvPr/>
              </p:nvCxnSpPr>
              <p:spPr>
                <a:xfrm flipH="1" flipV="1">
                  <a:off x="9208477" y="399773"/>
                  <a:ext cx="1656373" cy="83847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7CB0BB-5E7B-3498-B82D-C2F1B4F98550}"/>
                    </a:ext>
                  </a:extLst>
                </p:cNvPr>
                <p:cNvCxnSpPr>
                  <a:cxnSpLocks/>
                </p:cNvCxnSpPr>
                <p:nvPr/>
              </p:nvCxnSpPr>
              <p:spPr>
                <a:xfrm flipH="1" flipV="1">
                  <a:off x="10860704" y="1227541"/>
                  <a:ext cx="4146" cy="179873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E53BB1-5DC1-69D4-6950-D9C1A1940A3A}"/>
                    </a:ext>
                  </a:extLst>
                </p:cNvPr>
                <p:cNvCxnSpPr>
                  <a:cxnSpLocks/>
                </p:cNvCxnSpPr>
                <p:nvPr/>
              </p:nvCxnSpPr>
              <p:spPr>
                <a:xfrm>
                  <a:off x="10420350" y="2806700"/>
                  <a:ext cx="440354" cy="21957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3" name="Straight Arrow Connector 12">
              <a:extLst>
                <a:ext uri="{FF2B5EF4-FFF2-40B4-BE49-F238E27FC236}">
                  <a16:creationId xmlns:a16="http://schemas.microsoft.com/office/drawing/2014/main" id="{94317FD3-C5BE-1175-49D2-85523676357D}"/>
                </a:ext>
              </a:extLst>
            </p:cNvPr>
            <p:cNvCxnSpPr>
              <a:cxnSpLocks/>
            </p:cNvCxnSpPr>
            <p:nvPr/>
          </p:nvCxnSpPr>
          <p:spPr>
            <a:xfrm flipV="1">
              <a:off x="6576671" y="106128"/>
              <a:ext cx="3146000" cy="9515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5191C14-7506-CD4B-7204-0040F8C3ABA8}"/>
                  </a:ext>
                </a:extLst>
              </p:cNvPr>
              <p:cNvSpPr txBox="1"/>
              <p:nvPr/>
            </p:nvSpPr>
            <p:spPr>
              <a:xfrm>
                <a:off x="5740499" y="3768676"/>
                <a:ext cx="1481951" cy="404983"/>
              </a:xfrm>
              <a:prstGeom prst="rect">
                <a:avLst/>
              </a:prstGeom>
              <a:solidFill>
                <a:schemeClr val="accent1">
                  <a:lumMod val="20000"/>
                  <a:lumOff val="80000"/>
                </a:schemeClr>
              </a:solidFill>
              <a:ln>
                <a:solidFill>
                  <a:schemeClr val="accent1"/>
                </a:solidFill>
                <a:round/>
              </a:ln>
              <a:effectLst>
                <a:softEdge rad="30727"/>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𝑒𝑖𝑔</m:t>
                      </m:r>
                      <m:d>
                        <m:dPr>
                          <m:ctrlPr>
                            <a:rPr lang="en-US" i="1">
                              <a:latin typeface="Cambria Math" panose="02040503050406030204" pitchFamily="18" charset="0"/>
                            </a:rPr>
                          </m:ctrlPr>
                        </m:dPr>
                        <m:e>
                          <m:r>
                            <a:rPr lang="en-US" i="1">
                              <a:latin typeface="Cambria Math" panose="02040503050406030204" pitchFamily="18" charset="0"/>
                            </a:rPr>
                            <m:t>𝑑𝐹𝐶</m:t>
                          </m:r>
                          <m:d>
                            <m:dPr>
                              <m:ctrlPr>
                                <a:rPr lang="en-US" i="1">
                                  <a:latin typeface="Cambria Math" panose="02040503050406030204" pitchFamily="18" charset="0"/>
                                </a:rPr>
                              </m:ctrlPr>
                            </m:dPr>
                            <m:e>
                              <m:r>
                                <a:rPr lang="en-US" i="1">
                                  <a:latin typeface="Cambria Math" panose="02040503050406030204" pitchFamily="18" charset="0"/>
                                </a:rPr>
                                <m:t>𝑡</m:t>
                              </m:r>
                            </m:e>
                          </m:d>
                        </m:e>
                      </m:d>
                    </m:oMath>
                  </m:oMathPara>
                </a14:m>
                <a:endParaRPr lang="en-US" dirty="0"/>
              </a:p>
            </p:txBody>
          </p:sp>
        </mc:Choice>
        <mc:Fallback xmlns="">
          <p:sp>
            <p:nvSpPr>
              <p:cNvPr id="54" name="TextBox 53">
                <a:extLst>
                  <a:ext uri="{FF2B5EF4-FFF2-40B4-BE49-F238E27FC236}">
                    <a16:creationId xmlns:a16="http://schemas.microsoft.com/office/drawing/2014/main" id="{C5191C14-7506-CD4B-7204-0040F8C3ABA8}"/>
                  </a:ext>
                </a:extLst>
              </p:cNvPr>
              <p:cNvSpPr txBox="1">
                <a:spLocks noRot="1" noChangeAspect="1" noMove="1" noResize="1" noEditPoints="1" noAdjustHandles="1" noChangeArrowheads="1" noChangeShapeType="1" noTextEdit="1"/>
              </p:cNvSpPr>
              <p:nvPr/>
            </p:nvSpPr>
            <p:spPr>
              <a:xfrm>
                <a:off x="5740499" y="3768676"/>
                <a:ext cx="1481951" cy="404983"/>
              </a:xfrm>
              <a:prstGeom prst="rect">
                <a:avLst/>
              </a:prstGeom>
              <a:blipFill>
                <a:blip r:embed="rId9"/>
                <a:stretch>
                  <a:fillRect b="-5882"/>
                </a:stretch>
              </a:blipFill>
              <a:ln>
                <a:solidFill>
                  <a:schemeClr val="accent1"/>
                </a:solidFill>
                <a:round/>
              </a:ln>
              <a:effectLst>
                <a:softEdge rad="30727"/>
              </a:effectLst>
            </p:spPr>
            <p:txBody>
              <a:bodyPr/>
              <a:lstStyle/>
              <a:p>
                <a:r>
                  <a:rPr lang="en-US">
                    <a:noFill/>
                  </a:rPr>
                  <a:t> </a:t>
                </a:r>
              </a:p>
            </p:txBody>
          </p:sp>
        </mc:Fallback>
      </mc:AlternateContent>
      <p:sp>
        <p:nvSpPr>
          <p:cNvPr id="5" name="Left Brace 4">
            <a:extLst>
              <a:ext uri="{FF2B5EF4-FFF2-40B4-BE49-F238E27FC236}">
                <a16:creationId xmlns:a16="http://schemas.microsoft.com/office/drawing/2014/main" id="{782990AE-79C9-E667-9FDD-A303B559475B}"/>
              </a:ext>
            </a:extLst>
          </p:cNvPr>
          <p:cNvSpPr/>
          <p:nvPr/>
        </p:nvSpPr>
        <p:spPr>
          <a:xfrm rot="10800000">
            <a:off x="5328676" y="2774985"/>
            <a:ext cx="411823" cy="3213137"/>
          </a:xfrm>
          <a:prstGeom prst="leftBrace">
            <a:avLst>
              <a:gd name="adj1" fmla="val 8333"/>
              <a:gd name="adj2" fmla="val 61541"/>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a:extLst>
              <a:ext uri="{FF2B5EF4-FFF2-40B4-BE49-F238E27FC236}">
                <a16:creationId xmlns:a16="http://schemas.microsoft.com/office/drawing/2014/main" id="{1D194A48-89A5-4995-F412-B53B29C6E5F2}"/>
              </a:ext>
            </a:extLst>
          </p:cNvPr>
          <p:cNvSpPr/>
          <p:nvPr/>
        </p:nvSpPr>
        <p:spPr>
          <a:xfrm>
            <a:off x="7160722" y="2394725"/>
            <a:ext cx="529724" cy="3213137"/>
          </a:xfrm>
          <a:prstGeom prst="leftBrace">
            <a:avLst>
              <a:gd name="adj1" fmla="val 8333"/>
              <a:gd name="adj2" fmla="val 50078"/>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166F0A1-8512-CCC6-1400-F2533D1DA1E5}"/>
                  </a:ext>
                </a:extLst>
              </p:cNvPr>
              <p:cNvSpPr txBox="1"/>
              <p:nvPr/>
            </p:nvSpPr>
            <p:spPr>
              <a:xfrm>
                <a:off x="11656364" y="2201900"/>
                <a:ext cx="3345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56" name="TextBox 55">
                <a:extLst>
                  <a:ext uri="{FF2B5EF4-FFF2-40B4-BE49-F238E27FC236}">
                    <a16:creationId xmlns:a16="http://schemas.microsoft.com/office/drawing/2014/main" id="{7166F0A1-8512-CCC6-1400-F2533D1DA1E5}"/>
                  </a:ext>
                </a:extLst>
              </p:cNvPr>
              <p:cNvSpPr txBox="1">
                <a:spLocks noRot="1" noChangeAspect="1" noMove="1" noResize="1" noEditPoints="1" noAdjustHandles="1" noChangeArrowheads="1" noChangeShapeType="1" noTextEdit="1"/>
              </p:cNvSpPr>
              <p:nvPr/>
            </p:nvSpPr>
            <p:spPr>
              <a:xfrm>
                <a:off x="11656364" y="2201900"/>
                <a:ext cx="334579" cy="369332"/>
              </a:xfrm>
              <a:prstGeom prst="rect">
                <a:avLst/>
              </a:prstGeom>
              <a:blipFill>
                <a:blip r:embed="rId7"/>
                <a:stretch>
                  <a:fillRect/>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4220441A-1FB1-FE5B-9B30-D6C255E1CAC6}"/>
              </a:ext>
            </a:extLst>
          </p:cNvPr>
          <p:cNvCxnSpPr>
            <a:cxnSpLocks/>
          </p:cNvCxnSpPr>
          <p:nvPr/>
        </p:nvCxnSpPr>
        <p:spPr>
          <a:xfrm>
            <a:off x="7743942" y="2404012"/>
            <a:ext cx="387758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73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20092" y="278425"/>
            <a:ext cx="10515600" cy="1325563"/>
          </a:xfrm>
        </p:spPr>
        <p:txBody>
          <a:bodyPr/>
          <a:lstStyle/>
          <a:p>
            <a:r>
              <a:rPr lang="en-US" dirty="0"/>
              <a:t>Functional Connectivity</a:t>
            </a:r>
            <a:br>
              <a:rPr lang="en-US" dirty="0"/>
            </a:br>
            <a:r>
              <a:rPr lang="en-US" dirty="0"/>
              <a:t>(FC)</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257800" cy="4351338"/>
          </a:xfrm>
        </p:spPr>
        <p:txBody>
          <a:bodyPr>
            <a:normAutofit lnSpcReduction="10000"/>
          </a:bodyPr>
          <a:lstStyle/>
          <a:p>
            <a:r>
              <a:rPr lang="en-US" dirty="0">
                <a:effectLst/>
                <a:ea typeface="Times New Roman" panose="02020603050405020304" pitchFamily="18" charset="0"/>
              </a:rPr>
              <a:t>temporal coincidence of spatially separated neurophysiological events </a:t>
            </a:r>
            <a:r>
              <a:rPr lang="en-US" dirty="0">
                <a:solidFill>
                  <a:srgbClr val="000000"/>
                </a:solidFill>
                <a:effectLst/>
                <a:ea typeface="Times New Roman" panose="02020603050405020304" pitchFamily="18" charset="0"/>
              </a:rPr>
              <a:t>(Friston 1994)</a:t>
            </a:r>
            <a:r>
              <a:rPr lang="en-US" dirty="0">
                <a:effectLst/>
                <a:ea typeface="Times New Roman" panose="02020603050405020304" pitchFamily="18" charset="0"/>
              </a:rPr>
              <a:t>.</a:t>
            </a:r>
            <a:endParaRPr lang="en-US" dirty="0"/>
          </a:p>
          <a:p>
            <a:pPr lvl="1"/>
            <a:r>
              <a:rPr lang="en-US" dirty="0"/>
              <a:t>Statistical dependence between time series of separated regions</a:t>
            </a:r>
          </a:p>
          <a:p>
            <a:r>
              <a:rPr lang="en-US" dirty="0"/>
              <a:t>Any measure of statistical dependence useable</a:t>
            </a:r>
          </a:p>
          <a:p>
            <a:pPr lvl="1"/>
            <a:r>
              <a:rPr lang="en-US" dirty="0"/>
              <a:t>Covariance</a:t>
            </a:r>
          </a:p>
          <a:p>
            <a:pPr lvl="1"/>
            <a:r>
              <a:rPr lang="en-US" dirty="0"/>
              <a:t>Correlation</a:t>
            </a:r>
          </a:p>
          <a:p>
            <a:pPr lvl="1"/>
            <a:r>
              <a:rPr lang="en-US" dirty="0"/>
              <a:t>Mutual information </a:t>
            </a:r>
          </a:p>
          <a:p>
            <a:pPr lvl="1"/>
            <a:r>
              <a:rPr lang="en-US" dirty="0" err="1"/>
              <a:t>etc</a:t>
            </a:r>
            <a:r>
              <a:rPr lang="en-US" dirty="0"/>
              <a:t>…</a:t>
            </a:r>
          </a:p>
          <a:p>
            <a:endParaRPr lang="en-US" dirty="0"/>
          </a:p>
        </p:txBody>
      </p:sp>
      <p:grpSp>
        <p:nvGrpSpPr>
          <p:cNvPr id="25" name="Group 24">
            <a:extLst>
              <a:ext uri="{FF2B5EF4-FFF2-40B4-BE49-F238E27FC236}">
                <a16:creationId xmlns:a16="http://schemas.microsoft.com/office/drawing/2014/main" id="{C1143CAE-E3F4-3805-6C4E-75F736F53079}"/>
              </a:ext>
            </a:extLst>
          </p:cNvPr>
          <p:cNvGrpSpPr/>
          <p:nvPr/>
        </p:nvGrpSpPr>
        <p:grpSpPr>
          <a:xfrm>
            <a:off x="6264875" y="42786"/>
            <a:ext cx="5927125" cy="5962720"/>
            <a:chOff x="5928162" y="254418"/>
            <a:chExt cx="6263839" cy="6619444"/>
          </a:xfrm>
        </p:grpSpPr>
        <p:grpSp>
          <p:nvGrpSpPr>
            <p:cNvPr id="23" name="Group 22">
              <a:extLst>
                <a:ext uri="{FF2B5EF4-FFF2-40B4-BE49-F238E27FC236}">
                  <a16:creationId xmlns:a16="http://schemas.microsoft.com/office/drawing/2014/main" id="{E9E23B08-1CD5-E756-C6B5-956732D75405}"/>
                </a:ext>
              </a:extLst>
            </p:cNvPr>
            <p:cNvGrpSpPr/>
            <p:nvPr/>
          </p:nvGrpSpPr>
          <p:grpSpPr>
            <a:xfrm>
              <a:off x="5928162" y="254418"/>
              <a:ext cx="6263839" cy="6619444"/>
              <a:chOff x="5928162" y="254418"/>
              <a:chExt cx="6263839" cy="6619444"/>
            </a:xfrm>
          </p:grpSpPr>
          <p:grpSp>
            <p:nvGrpSpPr>
              <p:cNvPr id="21" name="Group 20">
                <a:extLst>
                  <a:ext uri="{FF2B5EF4-FFF2-40B4-BE49-F238E27FC236}">
                    <a16:creationId xmlns:a16="http://schemas.microsoft.com/office/drawing/2014/main" id="{B55B39AA-A707-F715-5D20-F0339F45E811}"/>
                  </a:ext>
                </a:extLst>
              </p:cNvPr>
              <p:cNvGrpSpPr/>
              <p:nvPr/>
            </p:nvGrpSpPr>
            <p:grpSpPr>
              <a:xfrm>
                <a:off x="5928162" y="254418"/>
                <a:ext cx="6263838" cy="6619444"/>
                <a:chOff x="5928162" y="254418"/>
                <a:chExt cx="6263838" cy="6619444"/>
              </a:xfrm>
            </p:grpSpPr>
            <p:grpSp>
              <p:nvGrpSpPr>
                <p:cNvPr id="14" name="Group 13">
                  <a:extLst>
                    <a:ext uri="{FF2B5EF4-FFF2-40B4-BE49-F238E27FC236}">
                      <a16:creationId xmlns:a16="http://schemas.microsoft.com/office/drawing/2014/main" id="{8A128713-595B-D4FC-D075-9DBCE05E3A8F}"/>
                    </a:ext>
                  </a:extLst>
                </p:cNvPr>
                <p:cNvGrpSpPr/>
                <p:nvPr/>
              </p:nvGrpSpPr>
              <p:grpSpPr>
                <a:xfrm>
                  <a:off x="7491302" y="3063136"/>
                  <a:ext cx="4100511" cy="3810726"/>
                  <a:chOff x="7491302" y="3063136"/>
                  <a:chExt cx="4100511" cy="3810726"/>
                </a:xfrm>
              </p:grpSpPr>
              <p:pic>
                <p:nvPicPr>
                  <p:cNvPr id="3" name="Picture 1" descr="page3image53915632">
                    <a:extLst>
                      <a:ext uri="{FF2B5EF4-FFF2-40B4-BE49-F238E27FC236}">
                        <a16:creationId xmlns:a16="http://schemas.microsoft.com/office/drawing/2014/main" id="{C8DDB740-7CB2-D176-0AC2-235747322B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833" b="58132"/>
                  <a:stretch/>
                </p:blipFill>
                <p:spPr bwMode="auto">
                  <a:xfrm>
                    <a:off x="7491302" y="3063136"/>
                    <a:ext cx="4100511" cy="381072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1B48FDB-4273-8600-31BE-507AEE880934}"/>
                      </a:ext>
                    </a:extLst>
                  </p:cNvPr>
                  <p:cNvSpPr/>
                  <p:nvPr/>
                </p:nvSpPr>
                <p:spPr>
                  <a:xfrm>
                    <a:off x="7491302" y="3163329"/>
                    <a:ext cx="664157" cy="70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8D2EC41-98A3-F0DA-003A-82E48F64EB78}"/>
                    </a:ext>
                  </a:extLst>
                </p:cNvPr>
                <p:cNvGrpSpPr/>
                <p:nvPr/>
              </p:nvGrpSpPr>
              <p:grpSpPr>
                <a:xfrm>
                  <a:off x="5928162" y="254418"/>
                  <a:ext cx="6263838" cy="2336469"/>
                  <a:chOff x="5928162" y="266775"/>
                  <a:chExt cx="6263838" cy="2336469"/>
                </a:xfrm>
              </p:grpSpPr>
              <p:grpSp>
                <p:nvGrpSpPr>
                  <p:cNvPr id="16" name="Group 15">
                    <a:extLst>
                      <a:ext uri="{FF2B5EF4-FFF2-40B4-BE49-F238E27FC236}">
                        <a16:creationId xmlns:a16="http://schemas.microsoft.com/office/drawing/2014/main" id="{8052C38C-5B24-93DF-F6D5-36127E499421}"/>
                      </a:ext>
                    </a:extLst>
                  </p:cNvPr>
                  <p:cNvGrpSpPr/>
                  <p:nvPr/>
                </p:nvGrpSpPr>
                <p:grpSpPr>
                  <a:xfrm>
                    <a:off x="5928162" y="266776"/>
                    <a:ext cx="6263838" cy="2336468"/>
                    <a:chOff x="5928162" y="260936"/>
                    <a:chExt cx="6263838" cy="2336468"/>
                  </a:xfrm>
                </p:grpSpPr>
                <p:pic>
                  <p:nvPicPr>
                    <p:cNvPr id="1025" name="Picture 1" descr="page3image53915632">
                      <a:extLst>
                        <a:ext uri="{FF2B5EF4-FFF2-40B4-BE49-F238E27FC236}">
                          <a16:creationId xmlns:a16="http://schemas.microsoft.com/office/drawing/2014/main" id="{5AA669A2-04D7-401D-C078-42A101CFB9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60" r="35179" b="65566"/>
                    <a:stretch/>
                  </p:blipFill>
                  <p:spPr bwMode="auto">
                    <a:xfrm>
                      <a:off x="5928162" y="260936"/>
                      <a:ext cx="6263838" cy="233646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45A00FB-B056-CCC9-7042-A640FF2130ED}"/>
                        </a:ext>
                      </a:extLst>
                    </p:cNvPr>
                    <p:cNvSpPr/>
                    <p:nvPr/>
                  </p:nvSpPr>
                  <p:spPr>
                    <a:xfrm>
                      <a:off x="6995040" y="1981901"/>
                      <a:ext cx="272325" cy="615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74606A39-B7D4-DD51-38A2-C910DE794587}"/>
                      </a:ext>
                    </a:extLst>
                  </p:cNvPr>
                  <p:cNvSpPr/>
                  <p:nvPr/>
                </p:nvSpPr>
                <p:spPr>
                  <a:xfrm>
                    <a:off x="6995040" y="266775"/>
                    <a:ext cx="272325" cy="354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878BE7-3C2A-5B8C-7FD9-593025F9CC31}"/>
                      </a:ext>
                    </a:extLst>
                  </p:cNvPr>
                  <p:cNvSpPr/>
                  <p:nvPr/>
                </p:nvSpPr>
                <p:spPr>
                  <a:xfrm>
                    <a:off x="7032519" y="1582727"/>
                    <a:ext cx="272325" cy="369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C82B001-7C8D-9487-7D39-68684175C7CE}"/>
                    </a:ext>
                  </a:extLst>
                </p:cNvPr>
                <p:cNvGrpSpPr/>
                <p:nvPr/>
              </p:nvGrpSpPr>
              <p:grpSpPr>
                <a:xfrm>
                  <a:off x="8776734" y="2531721"/>
                  <a:ext cx="1305708" cy="681036"/>
                  <a:chOff x="8776734" y="2482293"/>
                  <a:chExt cx="1305708" cy="681036"/>
                </a:xfrm>
              </p:grpSpPr>
              <p:sp>
                <p:nvSpPr>
                  <p:cNvPr id="7" name="Down Arrow 6">
                    <a:extLst>
                      <a:ext uri="{FF2B5EF4-FFF2-40B4-BE49-F238E27FC236}">
                        <a16:creationId xmlns:a16="http://schemas.microsoft.com/office/drawing/2014/main" id="{CD0D58E0-6B25-2B71-B2F7-560DD340A2EE}"/>
                      </a:ext>
                    </a:extLst>
                  </p:cNvPr>
                  <p:cNvSpPr/>
                  <p:nvPr/>
                </p:nvSpPr>
                <p:spPr>
                  <a:xfrm>
                    <a:off x="9058339" y="2482294"/>
                    <a:ext cx="742500" cy="681035"/>
                  </a:xfrm>
                  <a:prstGeom prst="downArrow">
                    <a:avLst>
                      <a:gd name="adj1" fmla="val 50000"/>
                      <a:gd name="adj2" fmla="val 292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8EC688-71DB-4001-FEC1-9B7F6CE11950}"/>
                      </a:ext>
                    </a:extLst>
                  </p:cNvPr>
                  <p:cNvSpPr txBox="1"/>
                  <p:nvPr/>
                </p:nvSpPr>
                <p:spPr>
                  <a:xfrm>
                    <a:off x="8776734" y="2482293"/>
                    <a:ext cx="1305708" cy="410009"/>
                  </a:xfrm>
                  <a:prstGeom prst="rect">
                    <a:avLst/>
                  </a:prstGeom>
                  <a:solidFill>
                    <a:schemeClr val="accent1"/>
                  </a:solidFill>
                </p:spPr>
                <p:txBody>
                  <a:bodyPr wrap="square" rtlCol="0">
                    <a:spAutoFit/>
                  </a:bodyPr>
                  <a:lstStyle/>
                  <a:p>
                    <a:r>
                      <a:rPr lang="en-US" dirty="0"/>
                      <a:t>Correlation</a:t>
                    </a:r>
                  </a:p>
                </p:txBody>
              </p:sp>
            </p:grpSp>
          </p:grpSp>
          <p:sp>
            <p:nvSpPr>
              <p:cNvPr id="22" name="Rectangle 21">
                <a:extLst>
                  <a:ext uri="{FF2B5EF4-FFF2-40B4-BE49-F238E27FC236}">
                    <a16:creationId xmlns:a16="http://schemas.microsoft.com/office/drawing/2014/main" id="{52A7CC07-7605-8455-9601-63DFFA72EF46}"/>
                  </a:ext>
                </a:extLst>
              </p:cNvPr>
              <p:cNvSpPr/>
              <p:nvPr/>
            </p:nvSpPr>
            <p:spPr>
              <a:xfrm>
                <a:off x="11517673" y="254418"/>
                <a:ext cx="674328" cy="54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0A6BBF38-E512-4CFD-3411-C12811711B7E}"/>
                </a:ext>
              </a:extLst>
            </p:cNvPr>
            <p:cNvSpPr/>
            <p:nvPr/>
          </p:nvSpPr>
          <p:spPr>
            <a:xfrm>
              <a:off x="5928163" y="254418"/>
              <a:ext cx="272326" cy="28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63CEFFE4-FC37-90B4-C987-97FDC0843A3B}"/>
              </a:ext>
            </a:extLst>
          </p:cNvPr>
          <p:cNvSpPr txBox="1"/>
          <p:nvPr/>
        </p:nvSpPr>
        <p:spPr>
          <a:xfrm>
            <a:off x="8177240" y="5836129"/>
            <a:ext cx="3013582" cy="369332"/>
          </a:xfrm>
          <a:prstGeom prst="rect">
            <a:avLst/>
          </a:prstGeom>
          <a:noFill/>
        </p:spPr>
        <p:txBody>
          <a:bodyPr wrap="none" rtlCol="0">
            <a:spAutoFit/>
          </a:bodyPr>
          <a:lstStyle/>
          <a:p>
            <a:r>
              <a:rPr lang="en-US" dirty="0"/>
              <a:t>Image from Cabral </a:t>
            </a:r>
            <a:r>
              <a:rPr lang="en-US" i="1" dirty="0"/>
              <a:t>et</a:t>
            </a:r>
            <a:r>
              <a:rPr lang="en-US" dirty="0"/>
              <a:t>. </a:t>
            </a:r>
            <a:r>
              <a:rPr lang="en-US" i="1" dirty="0"/>
              <a:t>al</a:t>
            </a:r>
            <a:r>
              <a:rPr lang="en-US" dirty="0"/>
              <a:t>. 2017</a:t>
            </a:r>
          </a:p>
        </p:txBody>
      </p:sp>
    </p:spTree>
    <p:extLst>
      <p:ext uri="{BB962C8B-B14F-4D97-AF65-F5344CB8AC3E}">
        <p14:creationId xmlns:p14="http://schemas.microsoft.com/office/powerpoint/2010/main" val="3079074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b="1" dirty="0"/>
              <a:t>L</a:t>
            </a:r>
            <a:r>
              <a:rPr lang="en-US" dirty="0"/>
              <a:t>eading </a:t>
            </a:r>
            <a:r>
              <a:rPr lang="en-US" b="1" dirty="0"/>
              <a:t>E</a:t>
            </a:r>
            <a:r>
              <a:rPr lang="en-US" dirty="0"/>
              <a:t>igenvector </a:t>
            </a:r>
            <a:r>
              <a:rPr lang="en-US" b="1" dirty="0"/>
              <a:t>I</a:t>
            </a:r>
            <a:r>
              <a:rPr lang="en-US" dirty="0"/>
              <a:t>ndependent Component </a:t>
            </a:r>
            <a:r>
              <a:rPr lang="en-US" b="1" dirty="0"/>
              <a:t>A</a:t>
            </a:r>
            <a:r>
              <a:rPr lang="en-US" dirty="0"/>
              <a:t>nalysis (LEICA)</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Content Placeholder 12">
            <a:extLst>
              <a:ext uri="{FF2B5EF4-FFF2-40B4-BE49-F238E27FC236}">
                <a16:creationId xmlns:a16="http://schemas.microsoft.com/office/drawing/2014/main" id="{9729D4DC-93DB-76C2-F6BB-F5D094D6F494}"/>
              </a:ext>
            </a:extLst>
          </p:cNvPr>
          <p:cNvGraphicFramePr>
            <a:graphicFrameLocks/>
          </p:cNvGraphicFramePr>
          <p:nvPr/>
        </p:nvGraphicFramePr>
        <p:xfrm>
          <a:off x="169035" y="1859089"/>
          <a:ext cx="11882503" cy="20410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5B748F16-0F96-6D0F-5E02-A7152EC771BC}"/>
              </a:ext>
            </a:extLst>
          </p:cNvPr>
          <p:cNvSpPr txBox="1"/>
          <p:nvPr/>
        </p:nvSpPr>
        <p:spPr>
          <a:xfrm>
            <a:off x="1690689" y="4744014"/>
            <a:ext cx="2470741" cy="369332"/>
          </a:xfrm>
          <a:prstGeom prst="rect">
            <a:avLst/>
          </a:prstGeom>
          <a:solidFill>
            <a:schemeClr val="accent1">
              <a:lumMod val="60000"/>
              <a:lumOff val="40000"/>
            </a:schemeClr>
          </a:solidFill>
        </p:spPr>
        <p:txBody>
          <a:bodyPr wrap="none" rtlCol="0">
            <a:spAutoFit/>
          </a:bodyPr>
          <a:lstStyle/>
          <a:p>
            <a:r>
              <a:rPr lang="en-US" dirty="0"/>
              <a:t>Coherence Connectivity</a:t>
            </a:r>
          </a:p>
        </p:txBody>
      </p:sp>
      <p:sp>
        <p:nvSpPr>
          <p:cNvPr id="6" name="TextBox 5">
            <a:extLst>
              <a:ext uri="{FF2B5EF4-FFF2-40B4-BE49-F238E27FC236}">
                <a16:creationId xmlns:a16="http://schemas.microsoft.com/office/drawing/2014/main" id="{E3F299F4-05A9-08B1-FBEF-1586BE6B6B59}"/>
              </a:ext>
            </a:extLst>
          </p:cNvPr>
          <p:cNvSpPr txBox="1"/>
          <p:nvPr/>
        </p:nvSpPr>
        <p:spPr>
          <a:xfrm>
            <a:off x="1690689" y="3938397"/>
            <a:ext cx="1525931" cy="369332"/>
          </a:xfrm>
          <a:prstGeom prst="rect">
            <a:avLst/>
          </a:prstGeom>
          <a:solidFill>
            <a:schemeClr val="accent1">
              <a:lumMod val="60000"/>
              <a:lumOff val="40000"/>
            </a:schemeClr>
          </a:solidFill>
        </p:spPr>
        <p:txBody>
          <a:bodyPr wrap="none" rtlCol="0">
            <a:spAutoFit/>
          </a:bodyPr>
          <a:lstStyle/>
          <a:p>
            <a:r>
              <a:rPr lang="en-US" dirty="0"/>
              <a:t>Analytic signal</a:t>
            </a:r>
          </a:p>
        </p:txBody>
      </p:sp>
      <p:sp>
        <p:nvSpPr>
          <p:cNvPr id="7" name="TextBox 6">
            <a:extLst>
              <a:ext uri="{FF2B5EF4-FFF2-40B4-BE49-F238E27FC236}">
                <a16:creationId xmlns:a16="http://schemas.microsoft.com/office/drawing/2014/main" id="{63DF76C1-9089-27C6-B538-5313E801782B}"/>
              </a:ext>
            </a:extLst>
          </p:cNvPr>
          <p:cNvSpPr txBox="1"/>
          <p:nvPr/>
        </p:nvSpPr>
        <p:spPr>
          <a:xfrm>
            <a:off x="1690689" y="4341344"/>
            <a:ext cx="740908" cy="369332"/>
          </a:xfrm>
          <a:prstGeom prst="rect">
            <a:avLst/>
          </a:prstGeom>
          <a:solidFill>
            <a:schemeClr val="accent1">
              <a:lumMod val="60000"/>
              <a:lumOff val="40000"/>
            </a:schemeClr>
          </a:solidFill>
        </p:spPr>
        <p:txBody>
          <a:bodyPr wrap="none" rtlCol="0">
            <a:spAutoFit/>
          </a:bodyPr>
          <a:lstStyle/>
          <a:p>
            <a:r>
              <a:rPr lang="en-US" dirty="0"/>
              <a:t>Phase</a:t>
            </a:r>
          </a:p>
        </p:txBody>
      </p:sp>
      <p:cxnSp>
        <p:nvCxnSpPr>
          <p:cNvPr id="13" name="Straight Connector 12">
            <a:extLst>
              <a:ext uri="{FF2B5EF4-FFF2-40B4-BE49-F238E27FC236}">
                <a16:creationId xmlns:a16="http://schemas.microsoft.com/office/drawing/2014/main" id="{204E0EEF-4BE9-F826-E0C6-2DDC32525BBF}"/>
              </a:ext>
            </a:extLst>
          </p:cNvPr>
          <p:cNvCxnSpPr>
            <a:cxnSpLocks/>
          </p:cNvCxnSpPr>
          <p:nvPr/>
        </p:nvCxnSpPr>
        <p:spPr>
          <a:xfrm>
            <a:off x="1295400" y="3495484"/>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9B140D-98AD-12A2-F5CB-0811A3BBD7C0}"/>
              </a:ext>
            </a:extLst>
          </p:cNvPr>
          <p:cNvCxnSpPr>
            <a:endCxn id="5" idx="1"/>
          </p:cNvCxnSpPr>
          <p:nvPr/>
        </p:nvCxnSpPr>
        <p:spPr>
          <a:xfrm flipV="1">
            <a:off x="1295400" y="4928680"/>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71C756-C451-FDE7-1760-84D5469491F3}"/>
              </a:ext>
            </a:extLst>
          </p:cNvPr>
          <p:cNvCxnSpPr/>
          <p:nvPr/>
        </p:nvCxnSpPr>
        <p:spPr>
          <a:xfrm flipV="1">
            <a:off x="1295399" y="455934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1C4D6F-C1F7-DC43-E5F3-474F6F0CADC5}"/>
              </a:ext>
            </a:extLst>
          </p:cNvPr>
          <p:cNvCxnSpPr/>
          <p:nvPr/>
        </p:nvCxnSpPr>
        <p:spPr>
          <a:xfrm flipV="1">
            <a:off x="1295398" y="4132072"/>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D28D83-D135-9AB1-E0E9-C8FD6456EFBE}"/>
              </a:ext>
            </a:extLst>
          </p:cNvPr>
          <p:cNvSpPr txBox="1"/>
          <p:nvPr/>
        </p:nvSpPr>
        <p:spPr>
          <a:xfrm>
            <a:off x="4889709" y="4777629"/>
            <a:ext cx="498855" cy="369332"/>
          </a:xfrm>
          <a:prstGeom prst="rect">
            <a:avLst/>
          </a:prstGeom>
          <a:solidFill>
            <a:schemeClr val="accent1">
              <a:lumMod val="60000"/>
              <a:lumOff val="40000"/>
            </a:schemeClr>
          </a:solidFill>
        </p:spPr>
        <p:txBody>
          <a:bodyPr wrap="none" rtlCol="0">
            <a:spAutoFit/>
          </a:bodyPr>
          <a:lstStyle/>
          <a:p>
            <a:r>
              <a:rPr lang="en-US" dirty="0"/>
              <a:t>ICA</a:t>
            </a:r>
          </a:p>
        </p:txBody>
      </p:sp>
      <p:sp>
        <p:nvSpPr>
          <p:cNvPr id="20" name="TextBox 19">
            <a:extLst>
              <a:ext uri="{FF2B5EF4-FFF2-40B4-BE49-F238E27FC236}">
                <a16:creationId xmlns:a16="http://schemas.microsoft.com/office/drawing/2014/main" id="{FFD91F33-A91C-DEA3-6372-20A8B352337A}"/>
              </a:ext>
            </a:extLst>
          </p:cNvPr>
          <p:cNvSpPr txBox="1"/>
          <p:nvPr/>
        </p:nvSpPr>
        <p:spPr>
          <a:xfrm>
            <a:off x="4889709" y="3972012"/>
            <a:ext cx="2093202" cy="369332"/>
          </a:xfrm>
          <a:prstGeom prst="rect">
            <a:avLst/>
          </a:prstGeom>
          <a:solidFill>
            <a:schemeClr val="accent1">
              <a:lumMod val="60000"/>
              <a:lumOff val="40000"/>
            </a:schemeClr>
          </a:solidFill>
        </p:spPr>
        <p:txBody>
          <a:bodyPr wrap="none" rtlCol="0">
            <a:spAutoFit/>
          </a:bodyPr>
          <a:lstStyle/>
          <a:p>
            <a:r>
              <a:rPr lang="en-US" dirty="0" err="1"/>
              <a:t>Eigendecomposition</a:t>
            </a:r>
            <a:endParaRPr lang="en-US" dirty="0"/>
          </a:p>
        </p:txBody>
      </p:sp>
      <p:sp>
        <p:nvSpPr>
          <p:cNvPr id="21" name="TextBox 20">
            <a:extLst>
              <a:ext uri="{FF2B5EF4-FFF2-40B4-BE49-F238E27FC236}">
                <a16:creationId xmlns:a16="http://schemas.microsoft.com/office/drawing/2014/main" id="{3B248C09-105D-D28A-2943-8ED2B1753278}"/>
              </a:ext>
            </a:extLst>
          </p:cNvPr>
          <p:cNvSpPr txBox="1"/>
          <p:nvPr/>
        </p:nvSpPr>
        <p:spPr>
          <a:xfrm>
            <a:off x="4889709" y="4374959"/>
            <a:ext cx="2535759" cy="369332"/>
          </a:xfrm>
          <a:prstGeom prst="rect">
            <a:avLst/>
          </a:prstGeom>
          <a:solidFill>
            <a:srgbClr val="92D050"/>
          </a:solidFill>
        </p:spPr>
        <p:txBody>
          <a:bodyPr wrap="none" rtlCol="0">
            <a:spAutoFit/>
          </a:bodyPr>
          <a:lstStyle/>
          <a:p>
            <a:r>
              <a:rPr lang="en-US" dirty="0"/>
              <a:t>Dimensionality detection</a:t>
            </a:r>
          </a:p>
        </p:txBody>
      </p:sp>
      <p:cxnSp>
        <p:nvCxnSpPr>
          <p:cNvPr id="22" name="Straight Connector 21">
            <a:extLst>
              <a:ext uri="{FF2B5EF4-FFF2-40B4-BE49-F238E27FC236}">
                <a16:creationId xmlns:a16="http://schemas.microsoft.com/office/drawing/2014/main" id="{559D28F2-E9E3-A24C-471E-5B0D7FCC60E7}"/>
              </a:ext>
            </a:extLst>
          </p:cNvPr>
          <p:cNvCxnSpPr>
            <a:cxnSpLocks/>
          </p:cNvCxnSpPr>
          <p:nvPr/>
        </p:nvCxnSpPr>
        <p:spPr>
          <a:xfrm>
            <a:off x="4494420" y="3529099"/>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5C46B5-097D-3B89-7F7A-98714CCCAA23}"/>
              </a:ext>
            </a:extLst>
          </p:cNvPr>
          <p:cNvCxnSpPr>
            <a:endCxn id="19" idx="1"/>
          </p:cNvCxnSpPr>
          <p:nvPr/>
        </p:nvCxnSpPr>
        <p:spPr>
          <a:xfrm flipV="1">
            <a:off x="4494420" y="4962295"/>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ED6FC0-BA1D-D183-15B8-DBE113065CA4}"/>
              </a:ext>
            </a:extLst>
          </p:cNvPr>
          <p:cNvCxnSpPr/>
          <p:nvPr/>
        </p:nvCxnSpPr>
        <p:spPr>
          <a:xfrm flipV="1">
            <a:off x="4494419" y="4592963"/>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E16B3-986E-B781-B79D-42DF5EEA1AD4}"/>
              </a:ext>
            </a:extLst>
          </p:cNvPr>
          <p:cNvCxnSpPr/>
          <p:nvPr/>
        </p:nvCxnSpPr>
        <p:spPr>
          <a:xfrm flipV="1">
            <a:off x="4494418" y="416568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7702BB-7A31-633D-1AB8-E572A1927E88}"/>
              </a:ext>
            </a:extLst>
          </p:cNvPr>
          <p:cNvSpPr txBox="1"/>
          <p:nvPr/>
        </p:nvSpPr>
        <p:spPr>
          <a:xfrm>
            <a:off x="8088726" y="4753023"/>
            <a:ext cx="1313180" cy="369332"/>
          </a:xfrm>
          <a:prstGeom prst="rect">
            <a:avLst/>
          </a:prstGeom>
          <a:solidFill>
            <a:schemeClr val="accent1">
              <a:lumMod val="60000"/>
              <a:lumOff val="40000"/>
            </a:schemeClr>
          </a:solidFill>
        </p:spPr>
        <p:txBody>
          <a:bodyPr wrap="none" rtlCol="0">
            <a:spAutoFit/>
          </a:bodyPr>
          <a:lstStyle/>
          <a:p>
            <a:r>
              <a:rPr lang="en-US" dirty="0"/>
              <a:t>Comparison</a:t>
            </a:r>
          </a:p>
        </p:txBody>
      </p:sp>
      <p:sp>
        <p:nvSpPr>
          <p:cNvPr id="27" name="TextBox 26">
            <a:extLst>
              <a:ext uri="{FF2B5EF4-FFF2-40B4-BE49-F238E27FC236}">
                <a16:creationId xmlns:a16="http://schemas.microsoft.com/office/drawing/2014/main" id="{0B057272-138A-EB6D-6396-0D13203EE2FA}"/>
              </a:ext>
            </a:extLst>
          </p:cNvPr>
          <p:cNvSpPr txBox="1"/>
          <p:nvPr/>
        </p:nvSpPr>
        <p:spPr>
          <a:xfrm>
            <a:off x="8088726" y="3947406"/>
            <a:ext cx="1083438" cy="369332"/>
          </a:xfrm>
          <a:prstGeom prst="rect">
            <a:avLst/>
          </a:prstGeom>
          <a:solidFill>
            <a:schemeClr val="accent1">
              <a:lumMod val="60000"/>
              <a:lumOff val="40000"/>
            </a:schemeClr>
          </a:solidFill>
        </p:spPr>
        <p:txBody>
          <a:bodyPr wrap="none" rtlCol="0">
            <a:spAutoFit/>
          </a:bodyPr>
          <a:lstStyle/>
          <a:p>
            <a:r>
              <a:rPr lang="en-US" dirty="0"/>
              <a:t>Estimator</a:t>
            </a:r>
          </a:p>
        </p:txBody>
      </p:sp>
      <p:sp>
        <p:nvSpPr>
          <p:cNvPr id="28" name="TextBox 27">
            <a:extLst>
              <a:ext uri="{FF2B5EF4-FFF2-40B4-BE49-F238E27FC236}">
                <a16:creationId xmlns:a16="http://schemas.microsoft.com/office/drawing/2014/main" id="{E914AD7A-E37A-0DDE-1D46-E8E45DDE2369}"/>
              </a:ext>
            </a:extLst>
          </p:cNvPr>
          <p:cNvSpPr txBox="1"/>
          <p:nvPr/>
        </p:nvSpPr>
        <p:spPr>
          <a:xfrm>
            <a:off x="8088726" y="4350353"/>
            <a:ext cx="629788" cy="369332"/>
          </a:xfrm>
          <a:prstGeom prst="rect">
            <a:avLst/>
          </a:prstGeom>
          <a:solidFill>
            <a:schemeClr val="accent1">
              <a:lumMod val="60000"/>
              <a:lumOff val="40000"/>
            </a:schemeClr>
          </a:solidFill>
        </p:spPr>
        <p:txBody>
          <a:bodyPr wrap="none" rtlCol="0">
            <a:spAutoFit/>
          </a:bodyPr>
          <a:lstStyle/>
          <a:p>
            <a:r>
              <a:rPr lang="en-US" dirty="0"/>
              <a:t>Joint</a:t>
            </a:r>
          </a:p>
        </p:txBody>
      </p:sp>
      <p:cxnSp>
        <p:nvCxnSpPr>
          <p:cNvPr id="29" name="Straight Connector 28">
            <a:extLst>
              <a:ext uri="{FF2B5EF4-FFF2-40B4-BE49-F238E27FC236}">
                <a16:creationId xmlns:a16="http://schemas.microsoft.com/office/drawing/2014/main" id="{022602F3-140B-7191-CDC2-A1A8CB7CE5B1}"/>
              </a:ext>
            </a:extLst>
          </p:cNvPr>
          <p:cNvCxnSpPr>
            <a:cxnSpLocks/>
          </p:cNvCxnSpPr>
          <p:nvPr/>
        </p:nvCxnSpPr>
        <p:spPr>
          <a:xfrm>
            <a:off x="7693437" y="3504493"/>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EDEDF83-F29A-DFB5-C5AF-CCAE5A3E390C}"/>
              </a:ext>
            </a:extLst>
          </p:cNvPr>
          <p:cNvCxnSpPr>
            <a:endCxn id="26" idx="1"/>
          </p:cNvCxnSpPr>
          <p:nvPr/>
        </p:nvCxnSpPr>
        <p:spPr>
          <a:xfrm flipV="1">
            <a:off x="7693437" y="4937689"/>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BAFD0-066B-75EE-7C1E-34BAE09A0515}"/>
              </a:ext>
            </a:extLst>
          </p:cNvPr>
          <p:cNvCxnSpPr/>
          <p:nvPr/>
        </p:nvCxnSpPr>
        <p:spPr>
          <a:xfrm flipV="1">
            <a:off x="7693436" y="456835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4871BD-8475-E629-6B3C-1F2AB9A39790}"/>
              </a:ext>
            </a:extLst>
          </p:cNvPr>
          <p:cNvCxnSpPr/>
          <p:nvPr/>
        </p:nvCxnSpPr>
        <p:spPr>
          <a:xfrm flipV="1">
            <a:off x="7693435" y="4141081"/>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C8D8D1D-6F8B-682A-1952-C2B6A16DBDD9}"/>
              </a:ext>
            </a:extLst>
          </p:cNvPr>
          <p:cNvSpPr txBox="1"/>
          <p:nvPr/>
        </p:nvSpPr>
        <p:spPr>
          <a:xfrm>
            <a:off x="10596407" y="4790130"/>
            <a:ext cx="564578" cy="369332"/>
          </a:xfrm>
          <a:prstGeom prst="rect">
            <a:avLst/>
          </a:prstGeom>
          <a:solidFill>
            <a:schemeClr val="accent1">
              <a:lumMod val="60000"/>
              <a:lumOff val="40000"/>
            </a:schemeClr>
          </a:solidFill>
        </p:spPr>
        <p:txBody>
          <a:bodyPr wrap="none" rtlCol="0">
            <a:spAutoFit/>
          </a:bodyPr>
          <a:lstStyle/>
          <a:p>
            <a:r>
              <a:rPr lang="en-US" dirty="0"/>
              <a:t>NBS</a:t>
            </a:r>
          </a:p>
        </p:txBody>
      </p:sp>
      <p:sp>
        <p:nvSpPr>
          <p:cNvPr id="34" name="TextBox 33">
            <a:extLst>
              <a:ext uri="{FF2B5EF4-FFF2-40B4-BE49-F238E27FC236}">
                <a16:creationId xmlns:a16="http://schemas.microsoft.com/office/drawing/2014/main" id="{8B5DA222-950C-49C5-C329-4ACF15D1F7E2}"/>
              </a:ext>
            </a:extLst>
          </p:cNvPr>
          <p:cNvSpPr txBox="1"/>
          <p:nvPr/>
        </p:nvSpPr>
        <p:spPr>
          <a:xfrm>
            <a:off x="10596407" y="3984513"/>
            <a:ext cx="1066831" cy="369332"/>
          </a:xfrm>
          <a:prstGeom prst="rect">
            <a:avLst/>
          </a:prstGeom>
          <a:solidFill>
            <a:schemeClr val="accent1">
              <a:lumMod val="60000"/>
              <a:lumOff val="40000"/>
            </a:schemeClr>
          </a:solidFill>
        </p:spPr>
        <p:txBody>
          <a:bodyPr wrap="none" rtlCol="0">
            <a:spAutoFit/>
          </a:bodyPr>
          <a:lstStyle/>
          <a:p>
            <a:r>
              <a:rPr lang="en-US" dirty="0"/>
              <a:t>EC model</a:t>
            </a:r>
          </a:p>
        </p:txBody>
      </p:sp>
      <p:sp>
        <p:nvSpPr>
          <p:cNvPr id="35" name="TextBox 34">
            <a:extLst>
              <a:ext uri="{FF2B5EF4-FFF2-40B4-BE49-F238E27FC236}">
                <a16:creationId xmlns:a16="http://schemas.microsoft.com/office/drawing/2014/main" id="{C42CF363-8F3C-3C68-2A5B-A8FEE77596AF}"/>
              </a:ext>
            </a:extLst>
          </p:cNvPr>
          <p:cNvSpPr txBox="1"/>
          <p:nvPr/>
        </p:nvSpPr>
        <p:spPr>
          <a:xfrm>
            <a:off x="10596407" y="4387460"/>
            <a:ext cx="986104" cy="369332"/>
          </a:xfrm>
          <a:prstGeom prst="rect">
            <a:avLst/>
          </a:prstGeom>
          <a:solidFill>
            <a:schemeClr val="accent1">
              <a:lumMod val="60000"/>
              <a:lumOff val="40000"/>
            </a:schemeClr>
          </a:solidFill>
        </p:spPr>
        <p:txBody>
          <a:bodyPr wrap="none" rtlCol="0">
            <a:spAutoFit/>
          </a:bodyPr>
          <a:lstStyle/>
          <a:p>
            <a:r>
              <a:rPr lang="en-US" dirty="0"/>
              <a:t>Strength</a:t>
            </a:r>
          </a:p>
        </p:txBody>
      </p:sp>
      <p:cxnSp>
        <p:nvCxnSpPr>
          <p:cNvPr id="36" name="Straight Connector 35">
            <a:extLst>
              <a:ext uri="{FF2B5EF4-FFF2-40B4-BE49-F238E27FC236}">
                <a16:creationId xmlns:a16="http://schemas.microsoft.com/office/drawing/2014/main" id="{1EC42A8A-91D4-D502-23A4-A415AEAC4A31}"/>
              </a:ext>
            </a:extLst>
          </p:cNvPr>
          <p:cNvCxnSpPr>
            <a:cxnSpLocks/>
          </p:cNvCxnSpPr>
          <p:nvPr/>
        </p:nvCxnSpPr>
        <p:spPr>
          <a:xfrm>
            <a:off x="10201118" y="3541600"/>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ECE843-076E-A505-0230-3B91160FC700}"/>
              </a:ext>
            </a:extLst>
          </p:cNvPr>
          <p:cNvCxnSpPr>
            <a:endCxn id="33" idx="1"/>
          </p:cNvCxnSpPr>
          <p:nvPr/>
        </p:nvCxnSpPr>
        <p:spPr>
          <a:xfrm flipV="1">
            <a:off x="10201118" y="4974796"/>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C59691-170B-F149-FBD7-9767437415C7}"/>
              </a:ext>
            </a:extLst>
          </p:cNvPr>
          <p:cNvCxnSpPr/>
          <p:nvPr/>
        </p:nvCxnSpPr>
        <p:spPr>
          <a:xfrm flipV="1">
            <a:off x="10201117" y="4605464"/>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DE4184-9498-DFA1-3C1E-730A7E39F63D}"/>
              </a:ext>
            </a:extLst>
          </p:cNvPr>
          <p:cNvCxnSpPr/>
          <p:nvPr/>
        </p:nvCxnSpPr>
        <p:spPr>
          <a:xfrm flipV="1">
            <a:off x="10201116" y="417818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89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Goals and Tools</a:t>
            </a:r>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6477000" cy="4251960"/>
          </a:xfrm>
        </p:spPr>
        <p:txBody>
          <a:bodyPr>
            <a:normAutofit/>
          </a:bodyPr>
          <a:lstStyle/>
          <a:p>
            <a:r>
              <a:rPr lang="en-US" sz="2200" dirty="0"/>
              <a:t>Goal: identify number of RSNs</a:t>
            </a:r>
          </a:p>
          <a:p>
            <a:r>
              <a:rPr lang="en-US" sz="2200" dirty="0"/>
              <a:t>Tool: </a:t>
            </a:r>
            <a:r>
              <a:rPr lang="en-US" sz="2200" dirty="0" err="1"/>
              <a:t>Marčenko-Pastur</a:t>
            </a:r>
            <a:r>
              <a:rPr lang="en-US" sz="2200" dirty="0"/>
              <a:t> distribution (</a:t>
            </a:r>
            <a:r>
              <a:rPr lang="en-US" sz="2200" dirty="0" err="1"/>
              <a:t>Marčenko</a:t>
            </a:r>
            <a:r>
              <a:rPr lang="en-US" sz="2200" dirty="0"/>
              <a:t> and </a:t>
            </a:r>
            <a:r>
              <a:rPr lang="en-US" sz="2200" dirty="0" err="1"/>
              <a:t>Pastur</a:t>
            </a:r>
            <a:r>
              <a:rPr lang="en-US" sz="2200" dirty="0"/>
              <a:t> 1967)</a:t>
            </a:r>
          </a:p>
          <a:p>
            <a:pPr lvl="1"/>
            <a:r>
              <a:rPr lang="en-US" sz="2200" dirty="0"/>
              <a:t>Identifies number of statistically dependent communities in time series data</a:t>
            </a:r>
          </a:p>
          <a:p>
            <a:pPr lvl="1"/>
            <a:r>
              <a:rPr lang="en-US" sz="2200" dirty="0"/>
              <a:t>Output: number of network communities in time series data</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79219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err="1"/>
              <a:t>Marčenko-Pastur</a:t>
            </a:r>
            <a:br>
              <a:rPr lang="en-US" dirty="0"/>
            </a:br>
            <a:r>
              <a:rPr lang="en-US" dirty="0"/>
              <a:t>distribution</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4823306" cy="4351338"/>
              </a:xfrm>
            </p:spPr>
            <p:txBody>
              <a:bodyPr>
                <a:normAutofit/>
              </a:bodyPr>
              <a:lstStyle/>
              <a:p>
                <a:r>
                  <a:rPr lang="en-US" dirty="0"/>
                  <a:t>Establishes analytical limits for independent time series’ correlation eigenvalues:</a:t>
                </a:r>
              </a:p>
              <a:p>
                <a:pPr marL="0" indent="0">
                  <a:buNone/>
                </a:pPr>
                <a14:m>
                  <m:oMathPara xmlns:m="http://schemas.openxmlformats.org/officeDocument/2006/math">
                    <m:oMathParaPr>
                      <m:jc m:val="centerGroup"/>
                    </m:oMathParaPr>
                    <m:oMath xmlns:m="http://schemas.openxmlformats.org/officeDocument/2006/math">
                      <m:sSubSup>
                        <m:sSubSupPr>
                          <m:ctrlPr>
                            <a:rPr lang="en-ES" i="1" smtClean="0">
                              <a:effectLst/>
                              <a:latin typeface="Cambria Math" panose="02040503050406030204" pitchFamily="18" charset="0"/>
                              <a:ea typeface="Times New Roman" panose="02020603050405020304" pitchFamily="18" charset="0"/>
                              <a:cs typeface="Calibri Light" panose="020F0302020204030204" pitchFamily="34" charset="0"/>
                            </a:rPr>
                          </m:ctrlPr>
                        </m:sSubSupPr>
                        <m:e>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λ</m:t>
                          </m:r>
                        </m:e>
                        <m:sub>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min</m:t>
                          </m:r>
                        </m:sub>
                        <m:sup>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max</m:t>
                          </m:r>
                        </m:sup>
                      </m:sSubSup>
                      <m:r>
                        <a:rPr lang="en-US">
                          <a:effectLst/>
                          <a:latin typeface="Cambria Math" panose="02040503050406030204" pitchFamily="18" charset="0"/>
                          <a:ea typeface="Times New Roman" panose="02020603050405020304" pitchFamily="18" charset="0"/>
                          <a:cs typeface="Calibri Light" panose="020F0302020204030204" pitchFamily="34" charset="0"/>
                        </a:rPr>
                        <m:t>=</m:t>
                      </m:r>
                      <m:sSup>
                        <m:sSupPr>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sSupPr>
                        <m:e>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σ</m:t>
                          </m:r>
                        </m:e>
                        <m:sup>
                          <m:r>
                            <a:rPr lang="en-US">
                              <a:effectLst/>
                              <a:latin typeface="Cambria Math" panose="02040503050406030204" pitchFamily="18" charset="0"/>
                              <a:ea typeface="Times New Roman" panose="02020603050405020304" pitchFamily="18" charset="0"/>
                              <a:cs typeface="Calibri Light" panose="020F0302020204030204" pitchFamily="34" charset="0"/>
                            </a:rPr>
                            <m:t>2</m:t>
                          </m:r>
                        </m:sup>
                      </m:sSup>
                      <m:sSup>
                        <m:sSupPr>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sSupPr>
                        <m:e>
                          <m:d>
                            <m:dPr>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dPr>
                            <m:e>
                              <m:r>
                                <a:rPr lang="en-US">
                                  <a:effectLst/>
                                  <a:latin typeface="Cambria Math" panose="02040503050406030204" pitchFamily="18" charset="0"/>
                                  <a:ea typeface="Times New Roman" panose="02020603050405020304" pitchFamily="18" charset="0"/>
                                  <a:cs typeface="Calibri Light" panose="020F0302020204030204" pitchFamily="34" charset="0"/>
                                </a:rPr>
                                <m:t>1±</m:t>
                              </m:r>
                              <m:rad>
                                <m:radPr>
                                  <m:degHide m:val="on"/>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radPr>
                                <m:deg/>
                                <m:e>
                                  <m:f>
                                    <m:fPr>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fPr>
                                    <m:num>
                                      <m:r>
                                        <a:rPr lang="en-US">
                                          <a:effectLst/>
                                          <a:latin typeface="Cambria Math" panose="02040503050406030204" pitchFamily="18" charset="0"/>
                                          <a:ea typeface="Times New Roman" panose="02020603050405020304" pitchFamily="18" charset="0"/>
                                          <a:cs typeface="Calibri Light" panose="020F0302020204030204" pitchFamily="34" charset="0"/>
                                        </a:rPr>
                                        <m:t>1</m:t>
                                      </m:r>
                                    </m:num>
                                    <m:den>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q</m:t>
                                      </m:r>
                                    </m:den>
                                  </m:f>
                                </m:e>
                              </m:rad>
                            </m:e>
                          </m:d>
                        </m:e>
                        <m:sup>
                          <m:r>
                            <a:rPr lang="en-US">
                              <a:effectLst/>
                              <a:latin typeface="Cambria Math" panose="02040503050406030204" pitchFamily="18" charset="0"/>
                              <a:ea typeface="Times New Roman" panose="02020603050405020304" pitchFamily="18" charset="0"/>
                              <a:cs typeface="Calibri Light" panose="020F0302020204030204" pitchFamily="34" charset="0"/>
                            </a:rPr>
                            <m:t>2</m:t>
                          </m:r>
                        </m:sup>
                      </m:sSup>
                    </m:oMath>
                  </m:oMathPara>
                </a14:m>
                <a:endParaRPr lang="en-US" dirty="0"/>
              </a:p>
              <a:p>
                <a:r>
                  <a:rPr lang="en-US" dirty="0"/>
                  <a:t>Tests for dependence between time series sources</a:t>
                </a:r>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1825625"/>
                <a:ext cx="4823306" cy="4351338"/>
              </a:xfrm>
              <a:blipFill>
                <a:blip r:embed="rId5"/>
                <a:stretch>
                  <a:fillRect l="-2368" t="-2326" r="-3947"/>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516A226-47D5-CDAD-A789-AC6E1A66AC1F}"/>
              </a:ext>
            </a:extLst>
          </p:cNvPr>
          <p:cNvGrpSpPr/>
          <p:nvPr/>
        </p:nvGrpSpPr>
        <p:grpSpPr>
          <a:xfrm>
            <a:off x="5960475" y="35369"/>
            <a:ext cx="6076777" cy="6164999"/>
            <a:chOff x="5986528" y="21941"/>
            <a:chExt cx="6050724" cy="6268524"/>
          </a:xfrm>
        </p:grpSpPr>
        <p:pic>
          <p:nvPicPr>
            <p:cNvPr id="3073" name="Picture 1" descr="page4image121344688">
              <a:extLst>
                <a:ext uri="{FF2B5EF4-FFF2-40B4-BE49-F238E27FC236}">
                  <a16:creationId xmlns:a16="http://schemas.microsoft.com/office/drawing/2014/main" id="{91FBC471-ECA4-3B3A-26A6-ECE4432837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4" t="-126" r="53258" b="52860"/>
            <a:stretch/>
          </p:blipFill>
          <p:spPr bwMode="auto">
            <a:xfrm>
              <a:off x="5986528" y="21941"/>
              <a:ext cx="6050724" cy="599621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6190BF4B-66F8-D1B0-39D7-C39801818A45}"/>
                </a:ext>
              </a:extLst>
            </p:cNvPr>
            <p:cNvCxnSpPr/>
            <p:nvPr/>
          </p:nvCxnSpPr>
          <p:spPr>
            <a:xfrm flipV="1">
              <a:off x="10844212" y="4229100"/>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2644B5-E45D-DE0A-B313-FD36751DC49F}"/>
                </a:ext>
              </a:extLst>
            </p:cNvPr>
            <p:cNvCxnSpPr/>
            <p:nvPr/>
          </p:nvCxnSpPr>
          <p:spPr>
            <a:xfrm flipV="1">
              <a:off x="10868024" y="2493095"/>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A688A00-68F8-0D76-2E6D-4B1D67708316}"/>
                </a:ext>
              </a:extLst>
            </p:cNvPr>
            <p:cNvCxnSpPr/>
            <p:nvPr/>
          </p:nvCxnSpPr>
          <p:spPr>
            <a:xfrm flipV="1">
              <a:off x="10848972" y="738186"/>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1F9AB24-535E-F6EF-2B66-49CFE4481D45}"/>
                </a:ext>
              </a:extLst>
            </p:cNvPr>
            <p:cNvCxnSpPr/>
            <p:nvPr/>
          </p:nvCxnSpPr>
          <p:spPr>
            <a:xfrm flipV="1">
              <a:off x="10039343" y="4238622"/>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04D49C-3DD7-AFD5-D883-A2787E95234B}"/>
                </a:ext>
              </a:extLst>
            </p:cNvPr>
            <p:cNvCxnSpPr/>
            <p:nvPr/>
          </p:nvCxnSpPr>
          <p:spPr>
            <a:xfrm flipV="1">
              <a:off x="10034579" y="2488329"/>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2CFD14-A1AA-8177-7774-B4F0F94B7521}"/>
                </a:ext>
              </a:extLst>
            </p:cNvPr>
            <p:cNvCxnSpPr/>
            <p:nvPr/>
          </p:nvCxnSpPr>
          <p:spPr>
            <a:xfrm flipV="1">
              <a:off x="10044103" y="747708"/>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91C495C-03BF-17C6-3A8F-01E45D1EE505}"/>
                </a:ext>
              </a:extLst>
            </p:cNvPr>
            <p:cNvSpPr/>
            <p:nvPr/>
          </p:nvSpPr>
          <p:spPr>
            <a:xfrm>
              <a:off x="10968033" y="3429000"/>
              <a:ext cx="771533" cy="430929"/>
            </a:xfrm>
            <a:prstGeom prst="ellipse">
              <a:avLst/>
            </a:prstGeom>
            <a:solidFill>
              <a:srgbClr val="FFC000">
                <a:alpha val="14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A99BFD2-E359-99D5-4CF1-A4090234A5D3}"/>
                </a:ext>
              </a:extLst>
            </p:cNvPr>
            <p:cNvSpPr/>
            <p:nvPr/>
          </p:nvSpPr>
          <p:spPr>
            <a:xfrm>
              <a:off x="10993323" y="5236483"/>
              <a:ext cx="771533" cy="360825"/>
            </a:xfrm>
            <a:prstGeom prst="ellipse">
              <a:avLst/>
            </a:prstGeom>
            <a:solidFill>
              <a:srgbClr val="FFC000">
                <a:alpha val="14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AA9069B-C359-0129-E40B-A3628C1BCAE0}"/>
                </a:ext>
              </a:extLst>
            </p:cNvPr>
            <p:cNvSpPr txBox="1"/>
            <p:nvPr/>
          </p:nvSpPr>
          <p:spPr>
            <a:xfrm>
              <a:off x="6298485" y="5921134"/>
              <a:ext cx="5426807" cy="369331"/>
            </a:xfrm>
            <a:prstGeom prst="rect">
              <a:avLst/>
            </a:prstGeom>
            <a:noFill/>
          </p:spPr>
          <p:txBody>
            <a:bodyPr wrap="none" rtlCol="0">
              <a:spAutoFit/>
            </a:bodyPr>
            <a:lstStyle/>
            <a:p>
              <a:r>
                <a:rPr lang="en-US" dirty="0"/>
                <a:t>Image from </a:t>
              </a:r>
              <a:r>
                <a:rPr lang="es-E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Lopes</a:t>
              </a:r>
              <a:r>
                <a:rPr lang="es-E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-dos-Santos, Ribeiro, and </a:t>
              </a:r>
              <a:r>
                <a:rPr lang="es-E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Tort</a:t>
              </a:r>
              <a:r>
                <a:rPr lang="es-E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2013</a:t>
              </a:r>
              <a:r>
                <a:rPr lang="en-ES" dirty="0">
                  <a:effectLst/>
                </a:rPr>
                <a:t> </a:t>
              </a:r>
              <a:endParaRPr lang="en-US" dirty="0"/>
            </a:p>
          </p:txBody>
        </p:sp>
      </p:grpSp>
      <p:sp>
        <p:nvSpPr>
          <p:cNvPr id="23" name="Oval 22">
            <a:extLst>
              <a:ext uri="{FF2B5EF4-FFF2-40B4-BE49-F238E27FC236}">
                <a16:creationId xmlns:a16="http://schemas.microsoft.com/office/drawing/2014/main" id="{51652CE2-5343-17E1-B8C8-7932843A89D0}"/>
              </a:ext>
            </a:extLst>
          </p:cNvPr>
          <p:cNvSpPr/>
          <p:nvPr/>
        </p:nvSpPr>
        <p:spPr>
          <a:xfrm>
            <a:off x="10963429" y="1653173"/>
            <a:ext cx="774855" cy="423812"/>
          </a:xfrm>
          <a:prstGeom prst="ellipse">
            <a:avLst/>
          </a:prstGeom>
          <a:solidFill>
            <a:srgbClr val="FFC000">
              <a:alpha val="14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2BCED8F-3123-AC86-C023-F0D92DDFC04B}"/>
                  </a:ext>
                </a:extLst>
              </p:cNvPr>
              <p:cNvSpPr txBox="1"/>
              <p:nvPr/>
            </p:nvSpPr>
            <p:spPr>
              <a:xfrm>
                <a:off x="11061132" y="1241732"/>
                <a:ext cx="591059" cy="369332"/>
              </a:xfrm>
              <a:prstGeom prst="rect">
                <a:avLst/>
              </a:prstGeom>
              <a:noFill/>
            </p:spPr>
            <p:txBody>
              <a:bodyPr wrap="none" rtlCol="0">
                <a:spAutoFit/>
              </a:bodyPr>
              <a:lstStyle/>
              <a:p>
                <a14:m>
                  <m:oMath xmlns:m="http://schemas.openxmlformats.org/officeDocument/2006/math">
                    <m:r>
                      <a:rPr lang="en-US" b="0" i="1" smtClean="0">
                        <a:effectLst/>
                        <a:latin typeface="Cambria Math" panose="02040503050406030204" pitchFamily="18" charset="0"/>
                        <a:ea typeface="Times New Roman" panose="02020603050405020304" pitchFamily="18" charset="0"/>
                        <a:cs typeface="Calibri Light" panose="020F0302020204030204" pitchFamily="34" charset="0"/>
                      </a:rPr>
                      <m:t>𝑁</m:t>
                    </m:r>
                  </m:oMath>
                </a14:m>
                <a:r>
                  <a:rPr lang="en-US" dirty="0"/>
                  <a:t>=0</a:t>
                </a:r>
              </a:p>
            </p:txBody>
          </p:sp>
        </mc:Choice>
        <mc:Fallback xmlns="">
          <p:sp>
            <p:nvSpPr>
              <p:cNvPr id="28" name="TextBox 27">
                <a:extLst>
                  <a:ext uri="{FF2B5EF4-FFF2-40B4-BE49-F238E27FC236}">
                    <a16:creationId xmlns:a16="http://schemas.microsoft.com/office/drawing/2014/main" id="{22BCED8F-3123-AC86-C023-F0D92DDFC04B}"/>
                  </a:ext>
                </a:extLst>
              </p:cNvPr>
              <p:cNvSpPr txBox="1">
                <a:spLocks noRot="1" noChangeAspect="1" noMove="1" noResize="1" noEditPoints="1" noAdjustHandles="1" noChangeArrowheads="1" noChangeShapeType="1" noTextEdit="1"/>
              </p:cNvSpPr>
              <p:nvPr/>
            </p:nvSpPr>
            <p:spPr>
              <a:xfrm>
                <a:off x="11061132" y="1241732"/>
                <a:ext cx="591059" cy="369332"/>
              </a:xfrm>
              <a:prstGeom prst="rect">
                <a:avLst/>
              </a:prstGeom>
              <a:blipFill>
                <a:blip r:embed="rId7"/>
                <a:stretch>
                  <a:fillRect t="-6667" r="-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B5A29D4-79E0-B7E8-CD5B-039D6DD3C552}"/>
                  </a:ext>
                </a:extLst>
              </p:cNvPr>
              <p:cNvSpPr txBox="1"/>
              <p:nvPr/>
            </p:nvSpPr>
            <p:spPr>
              <a:xfrm>
                <a:off x="11039137" y="3008452"/>
                <a:ext cx="591059" cy="369332"/>
              </a:xfrm>
              <a:prstGeom prst="rect">
                <a:avLst/>
              </a:prstGeom>
              <a:noFill/>
            </p:spPr>
            <p:txBody>
              <a:bodyPr wrap="none" rtlCol="0">
                <a:spAutoFit/>
              </a:bodyPr>
              <a:lstStyle/>
              <a:p>
                <a14:m>
                  <m:oMath xmlns:m="http://schemas.openxmlformats.org/officeDocument/2006/math">
                    <m:r>
                      <a:rPr lang="en-US" b="0" i="1" smtClean="0">
                        <a:effectLst/>
                        <a:latin typeface="Cambria Math" panose="02040503050406030204" pitchFamily="18" charset="0"/>
                        <a:ea typeface="Times New Roman" panose="02020603050405020304" pitchFamily="18" charset="0"/>
                        <a:cs typeface="Calibri Light" panose="020F0302020204030204" pitchFamily="34" charset="0"/>
                      </a:rPr>
                      <m:t>𝑁</m:t>
                    </m:r>
                  </m:oMath>
                </a14:m>
                <a:r>
                  <a:rPr lang="en-US" dirty="0"/>
                  <a:t>=1</a:t>
                </a:r>
              </a:p>
            </p:txBody>
          </p:sp>
        </mc:Choice>
        <mc:Fallback xmlns="">
          <p:sp>
            <p:nvSpPr>
              <p:cNvPr id="29" name="TextBox 28">
                <a:extLst>
                  <a:ext uri="{FF2B5EF4-FFF2-40B4-BE49-F238E27FC236}">
                    <a16:creationId xmlns:a16="http://schemas.microsoft.com/office/drawing/2014/main" id="{4B5A29D4-79E0-B7E8-CD5B-039D6DD3C552}"/>
                  </a:ext>
                </a:extLst>
              </p:cNvPr>
              <p:cNvSpPr txBox="1">
                <a:spLocks noRot="1" noChangeAspect="1" noMove="1" noResize="1" noEditPoints="1" noAdjustHandles="1" noChangeArrowheads="1" noChangeShapeType="1" noTextEdit="1"/>
              </p:cNvSpPr>
              <p:nvPr/>
            </p:nvSpPr>
            <p:spPr>
              <a:xfrm>
                <a:off x="11039137" y="3008452"/>
                <a:ext cx="591059" cy="369332"/>
              </a:xfrm>
              <a:prstGeom prst="rect">
                <a:avLst/>
              </a:prstGeom>
              <a:blipFill>
                <a:blip r:embed="rId8"/>
                <a:stretch>
                  <a:fillRect t="-10345" r="-8511"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C5BC2BC-A24D-8A3F-1936-8E6B3A87ECFA}"/>
                  </a:ext>
                </a:extLst>
              </p:cNvPr>
              <p:cNvSpPr txBox="1"/>
              <p:nvPr/>
            </p:nvSpPr>
            <p:spPr>
              <a:xfrm>
                <a:off x="11039137" y="4807161"/>
                <a:ext cx="591059" cy="369332"/>
              </a:xfrm>
              <a:prstGeom prst="rect">
                <a:avLst/>
              </a:prstGeom>
              <a:noFill/>
            </p:spPr>
            <p:txBody>
              <a:bodyPr wrap="none" rtlCol="0">
                <a:spAutoFit/>
              </a:bodyPr>
              <a:lstStyle/>
              <a:p>
                <a14:m>
                  <m:oMath xmlns:m="http://schemas.openxmlformats.org/officeDocument/2006/math">
                    <m:r>
                      <a:rPr lang="en-US" b="0" i="1" smtClean="0">
                        <a:effectLst/>
                        <a:latin typeface="Cambria Math" panose="02040503050406030204" pitchFamily="18" charset="0"/>
                        <a:ea typeface="Times New Roman" panose="02020603050405020304" pitchFamily="18" charset="0"/>
                        <a:cs typeface="Calibri Light" panose="020F0302020204030204" pitchFamily="34" charset="0"/>
                      </a:rPr>
                      <m:t>𝑁</m:t>
                    </m:r>
                  </m:oMath>
                </a14:m>
                <a:r>
                  <a:rPr lang="en-US" dirty="0"/>
                  <a:t>=2</a:t>
                </a:r>
              </a:p>
            </p:txBody>
          </p:sp>
        </mc:Choice>
        <mc:Fallback xmlns="">
          <p:sp>
            <p:nvSpPr>
              <p:cNvPr id="30" name="TextBox 29">
                <a:extLst>
                  <a:ext uri="{FF2B5EF4-FFF2-40B4-BE49-F238E27FC236}">
                    <a16:creationId xmlns:a16="http://schemas.microsoft.com/office/drawing/2014/main" id="{FC5BC2BC-A24D-8A3F-1936-8E6B3A87ECFA}"/>
                  </a:ext>
                </a:extLst>
              </p:cNvPr>
              <p:cNvSpPr txBox="1">
                <a:spLocks noRot="1" noChangeAspect="1" noMove="1" noResize="1" noEditPoints="1" noAdjustHandles="1" noChangeArrowheads="1" noChangeShapeType="1" noTextEdit="1"/>
              </p:cNvSpPr>
              <p:nvPr/>
            </p:nvSpPr>
            <p:spPr>
              <a:xfrm>
                <a:off x="11039137" y="4807161"/>
                <a:ext cx="591059" cy="369332"/>
              </a:xfrm>
              <a:prstGeom prst="rect">
                <a:avLst/>
              </a:prstGeom>
              <a:blipFill>
                <a:blip r:embed="rId9"/>
                <a:stretch>
                  <a:fillRect t="-6667" r="-8511" b="-26667"/>
                </a:stretch>
              </a:blipFill>
            </p:spPr>
            <p:txBody>
              <a:bodyPr/>
              <a:lstStyle/>
              <a:p>
                <a:r>
                  <a:rPr lang="en-US">
                    <a:noFill/>
                  </a:rPr>
                  <a:t> </a:t>
                </a:r>
              </a:p>
            </p:txBody>
          </p:sp>
        </mc:Fallback>
      </mc:AlternateContent>
    </p:spTree>
    <p:extLst>
      <p:ext uri="{BB962C8B-B14F-4D97-AF65-F5344CB8AC3E}">
        <p14:creationId xmlns:p14="http://schemas.microsoft.com/office/powerpoint/2010/main" val="1214729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b="1" dirty="0"/>
              <a:t>L</a:t>
            </a:r>
            <a:r>
              <a:rPr lang="en-US" dirty="0"/>
              <a:t>eading </a:t>
            </a:r>
            <a:r>
              <a:rPr lang="en-US" b="1" dirty="0"/>
              <a:t>E</a:t>
            </a:r>
            <a:r>
              <a:rPr lang="en-US" dirty="0"/>
              <a:t>igenvector </a:t>
            </a:r>
            <a:r>
              <a:rPr lang="en-US" b="1" dirty="0"/>
              <a:t>I</a:t>
            </a:r>
            <a:r>
              <a:rPr lang="en-US" dirty="0"/>
              <a:t>ndependent Component </a:t>
            </a:r>
            <a:r>
              <a:rPr lang="en-US" b="1" dirty="0"/>
              <a:t>A</a:t>
            </a:r>
            <a:r>
              <a:rPr lang="en-US" dirty="0"/>
              <a:t>nalysis (LEICA)</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Content Placeholder 12">
            <a:extLst>
              <a:ext uri="{FF2B5EF4-FFF2-40B4-BE49-F238E27FC236}">
                <a16:creationId xmlns:a16="http://schemas.microsoft.com/office/drawing/2014/main" id="{9729D4DC-93DB-76C2-F6BB-F5D094D6F494}"/>
              </a:ext>
            </a:extLst>
          </p:cNvPr>
          <p:cNvGraphicFramePr>
            <a:graphicFrameLocks/>
          </p:cNvGraphicFramePr>
          <p:nvPr/>
        </p:nvGraphicFramePr>
        <p:xfrm>
          <a:off x="169035" y="1859089"/>
          <a:ext cx="11882503" cy="20410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5B748F16-0F96-6D0F-5E02-A7152EC771BC}"/>
              </a:ext>
            </a:extLst>
          </p:cNvPr>
          <p:cNvSpPr txBox="1"/>
          <p:nvPr/>
        </p:nvSpPr>
        <p:spPr>
          <a:xfrm>
            <a:off x="1690689" y="4744014"/>
            <a:ext cx="2470741" cy="369332"/>
          </a:xfrm>
          <a:prstGeom prst="rect">
            <a:avLst/>
          </a:prstGeom>
          <a:solidFill>
            <a:schemeClr val="accent1">
              <a:lumMod val="60000"/>
              <a:lumOff val="40000"/>
            </a:schemeClr>
          </a:solidFill>
        </p:spPr>
        <p:txBody>
          <a:bodyPr wrap="none" rtlCol="0">
            <a:spAutoFit/>
          </a:bodyPr>
          <a:lstStyle/>
          <a:p>
            <a:r>
              <a:rPr lang="en-US" dirty="0"/>
              <a:t>Coherence Connectivity</a:t>
            </a:r>
          </a:p>
        </p:txBody>
      </p:sp>
      <p:sp>
        <p:nvSpPr>
          <p:cNvPr id="6" name="TextBox 5">
            <a:extLst>
              <a:ext uri="{FF2B5EF4-FFF2-40B4-BE49-F238E27FC236}">
                <a16:creationId xmlns:a16="http://schemas.microsoft.com/office/drawing/2014/main" id="{E3F299F4-05A9-08B1-FBEF-1586BE6B6B59}"/>
              </a:ext>
            </a:extLst>
          </p:cNvPr>
          <p:cNvSpPr txBox="1"/>
          <p:nvPr/>
        </p:nvSpPr>
        <p:spPr>
          <a:xfrm>
            <a:off x="1690689" y="3938397"/>
            <a:ext cx="1525931" cy="369332"/>
          </a:xfrm>
          <a:prstGeom prst="rect">
            <a:avLst/>
          </a:prstGeom>
          <a:solidFill>
            <a:schemeClr val="accent1">
              <a:lumMod val="60000"/>
              <a:lumOff val="40000"/>
            </a:schemeClr>
          </a:solidFill>
        </p:spPr>
        <p:txBody>
          <a:bodyPr wrap="none" rtlCol="0">
            <a:spAutoFit/>
          </a:bodyPr>
          <a:lstStyle/>
          <a:p>
            <a:r>
              <a:rPr lang="en-US" dirty="0"/>
              <a:t>Analytic signal</a:t>
            </a:r>
          </a:p>
        </p:txBody>
      </p:sp>
      <p:sp>
        <p:nvSpPr>
          <p:cNvPr id="7" name="TextBox 6">
            <a:extLst>
              <a:ext uri="{FF2B5EF4-FFF2-40B4-BE49-F238E27FC236}">
                <a16:creationId xmlns:a16="http://schemas.microsoft.com/office/drawing/2014/main" id="{63DF76C1-9089-27C6-B538-5313E801782B}"/>
              </a:ext>
            </a:extLst>
          </p:cNvPr>
          <p:cNvSpPr txBox="1"/>
          <p:nvPr/>
        </p:nvSpPr>
        <p:spPr>
          <a:xfrm>
            <a:off x="1690689" y="4341344"/>
            <a:ext cx="740908" cy="369332"/>
          </a:xfrm>
          <a:prstGeom prst="rect">
            <a:avLst/>
          </a:prstGeom>
          <a:solidFill>
            <a:schemeClr val="accent1">
              <a:lumMod val="60000"/>
              <a:lumOff val="40000"/>
            </a:schemeClr>
          </a:solidFill>
        </p:spPr>
        <p:txBody>
          <a:bodyPr wrap="none" rtlCol="0">
            <a:spAutoFit/>
          </a:bodyPr>
          <a:lstStyle/>
          <a:p>
            <a:r>
              <a:rPr lang="en-US" dirty="0"/>
              <a:t>Phase</a:t>
            </a:r>
          </a:p>
        </p:txBody>
      </p:sp>
      <p:cxnSp>
        <p:nvCxnSpPr>
          <p:cNvPr id="13" name="Straight Connector 12">
            <a:extLst>
              <a:ext uri="{FF2B5EF4-FFF2-40B4-BE49-F238E27FC236}">
                <a16:creationId xmlns:a16="http://schemas.microsoft.com/office/drawing/2014/main" id="{204E0EEF-4BE9-F826-E0C6-2DDC32525BBF}"/>
              </a:ext>
            </a:extLst>
          </p:cNvPr>
          <p:cNvCxnSpPr>
            <a:cxnSpLocks/>
          </p:cNvCxnSpPr>
          <p:nvPr/>
        </p:nvCxnSpPr>
        <p:spPr>
          <a:xfrm>
            <a:off x="1295400" y="3495484"/>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9B140D-98AD-12A2-F5CB-0811A3BBD7C0}"/>
              </a:ext>
            </a:extLst>
          </p:cNvPr>
          <p:cNvCxnSpPr>
            <a:endCxn id="5" idx="1"/>
          </p:cNvCxnSpPr>
          <p:nvPr/>
        </p:nvCxnSpPr>
        <p:spPr>
          <a:xfrm flipV="1">
            <a:off x="1295400" y="4928680"/>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71C756-C451-FDE7-1760-84D5469491F3}"/>
              </a:ext>
            </a:extLst>
          </p:cNvPr>
          <p:cNvCxnSpPr/>
          <p:nvPr/>
        </p:nvCxnSpPr>
        <p:spPr>
          <a:xfrm flipV="1">
            <a:off x="1295399" y="455934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1C4D6F-C1F7-DC43-E5F3-474F6F0CADC5}"/>
              </a:ext>
            </a:extLst>
          </p:cNvPr>
          <p:cNvCxnSpPr/>
          <p:nvPr/>
        </p:nvCxnSpPr>
        <p:spPr>
          <a:xfrm flipV="1">
            <a:off x="1295398" y="4132072"/>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D28D83-D135-9AB1-E0E9-C8FD6456EFBE}"/>
              </a:ext>
            </a:extLst>
          </p:cNvPr>
          <p:cNvSpPr txBox="1"/>
          <p:nvPr/>
        </p:nvSpPr>
        <p:spPr>
          <a:xfrm>
            <a:off x="4889709" y="4777629"/>
            <a:ext cx="498855" cy="369332"/>
          </a:xfrm>
          <a:prstGeom prst="rect">
            <a:avLst/>
          </a:prstGeom>
          <a:solidFill>
            <a:srgbClr val="92D050"/>
          </a:solidFill>
        </p:spPr>
        <p:txBody>
          <a:bodyPr wrap="none" rtlCol="0">
            <a:spAutoFit/>
          </a:bodyPr>
          <a:lstStyle/>
          <a:p>
            <a:r>
              <a:rPr lang="en-US" dirty="0"/>
              <a:t>ICA</a:t>
            </a:r>
          </a:p>
        </p:txBody>
      </p:sp>
      <p:sp>
        <p:nvSpPr>
          <p:cNvPr id="20" name="TextBox 19">
            <a:extLst>
              <a:ext uri="{FF2B5EF4-FFF2-40B4-BE49-F238E27FC236}">
                <a16:creationId xmlns:a16="http://schemas.microsoft.com/office/drawing/2014/main" id="{FFD91F33-A91C-DEA3-6372-20A8B352337A}"/>
              </a:ext>
            </a:extLst>
          </p:cNvPr>
          <p:cNvSpPr txBox="1"/>
          <p:nvPr/>
        </p:nvSpPr>
        <p:spPr>
          <a:xfrm>
            <a:off x="4889709" y="3972012"/>
            <a:ext cx="2093202" cy="369332"/>
          </a:xfrm>
          <a:prstGeom prst="rect">
            <a:avLst/>
          </a:prstGeom>
          <a:solidFill>
            <a:schemeClr val="accent1">
              <a:lumMod val="60000"/>
              <a:lumOff val="40000"/>
            </a:schemeClr>
          </a:solidFill>
        </p:spPr>
        <p:txBody>
          <a:bodyPr wrap="none" rtlCol="0">
            <a:spAutoFit/>
          </a:bodyPr>
          <a:lstStyle/>
          <a:p>
            <a:r>
              <a:rPr lang="en-US" dirty="0" err="1"/>
              <a:t>Eigendecomposition</a:t>
            </a:r>
            <a:endParaRPr lang="en-US" dirty="0"/>
          </a:p>
        </p:txBody>
      </p:sp>
      <p:sp>
        <p:nvSpPr>
          <p:cNvPr id="21" name="TextBox 20">
            <a:extLst>
              <a:ext uri="{FF2B5EF4-FFF2-40B4-BE49-F238E27FC236}">
                <a16:creationId xmlns:a16="http://schemas.microsoft.com/office/drawing/2014/main" id="{3B248C09-105D-D28A-2943-8ED2B1753278}"/>
              </a:ext>
            </a:extLst>
          </p:cNvPr>
          <p:cNvSpPr txBox="1"/>
          <p:nvPr/>
        </p:nvSpPr>
        <p:spPr>
          <a:xfrm>
            <a:off x="4889709" y="4374959"/>
            <a:ext cx="2535759" cy="369332"/>
          </a:xfrm>
          <a:prstGeom prst="rect">
            <a:avLst/>
          </a:prstGeom>
          <a:solidFill>
            <a:schemeClr val="accent1">
              <a:lumMod val="60000"/>
              <a:lumOff val="40000"/>
            </a:schemeClr>
          </a:solidFill>
        </p:spPr>
        <p:txBody>
          <a:bodyPr wrap="none" rtlCol="0">
            <a:spAutoFit/>
          </a:bodyPr>
          <a:lstStyle/>
          <a:p>
            <a:r>
              <a:rPr lang="en-US" dirty="0"/>
              <a:t>Dimensionality detection</a:t>
            </a:r>
          </a:p>
        </p:txBody>
      </p:sp>
      <p:cxnSp>
        <p:nvCxnSpPr>
          <p:cNvPr id="22" name="Straight Connector 21">
            <a:extLst>
              <a:ext uri="{FF2B5EF4-FFF2-40B4-BE49-F238E27FC236}">
                <a16:creationId xmlns:a16="http://schemas.microsoft.com/office/drawing/2014/main" id="{559D28F2-E9E3-A24C-471E-5B0D7FCC60E7}"/>
              </a:ext>
            </a:extLst>
          </p:cNvPr>
          <p:cNvCxnSpPr>
            <a:cxnSpLocks/>
          </p:cNvCxnSpPr>
          <p:nvPr/>
        </p:nvCxnSpPr>
        <p:spPr>
          <a:xfrm>
            <a:off x="4494420" y="3529099"/>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5C46B5-097D-3B89-7F7A-98714CCCAA23}"/>
              </a:ext>
            </a:extLst>
          </p:cNvPr>
          <p:cNvCxnSpPr>
            <a:endCxn id="19" idx="1"/>
          </p:cNvCxnSpPr>
          <p:nvPr/>
        </p:nvCxnSpPr>
        <p:spPr>
          <a:xfrm flipV="1">
            <a:off x="4494420" y="4962295"/>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ED6FC0-BA1D-D183-15B8-DBE113065CA4}"/>
              </a:ext>
            </a:extLst>
          </p:cNvPr>
          <p:cNvCxnSpPr/>
          <p:nvPr/>
        </p:nvCxnSpPr>
        <p:spPr>
          <a:xfrm flipV="1">
            <a:off x="4494419" y="4592963"/>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E16B3-986E-B781-B79D-42DF5EEA1AD4}"/>
              </a:ext>
            </a:extLst>
          </p:cNvPr>
          <p:cNvCxnSpPr/>
          <p:nvPr/>
        </p:nvCxnSpPr>
        <p:spPr>
          <a:xfrm flipV="1">
            <a:off x="4494418" y="416568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7702BB-7A31-633D-1AB8-E572A1927E88}"/>
              </a:ext>
            </a:extLst>
          </p:cNvPr>
          <p:cNvSpPr txBox="1"/>
          <p:nvPr/>
        </p:nvSpPr>
        <p:spPr>
          <a:xfrm>
            <a:off x="8088726" y="4753023"/>
            <a:ext cx="1313180" cy="369332"/>
          </a:xfrm>
          <a:prstGeom prst="rect">
            <a:avLst/>
          </a:prstGeom>
          <a:solidFill>
            <a:schemeClr val="accent1">
              <a:lumMod val="60000"/>
              <a:lumOff val="40000"/>
            </a:schemeClr>
          </a:solidFill>
        </p:spPr>
        <p:txBody>
          <a:bodyPr wrap="none" rtlCol="0">
            <a:spAutoFit/>
          </a:bodyPr>
          <a:lstStyle/>
          <a:p>
            <a:r>
              <a:rPr lang="en-US" dirty="0"/>
              <a:t>Comparison</a:t>
            </a:r>
          </a:p>
        </p:txBody>
      </p:sp>
      <p:sp>
        <p:nvSpPr>
          <p:cNvPr id="27" name="TextBox 26">
            <a:extLst>
              <a:ext uri="{FF2B5EF4-FFF2-40B4-BE49-F238E27FC236}">
                <a16:creationId xmlns:a16="http://schemas.microsoft.com/office/drawing/2014/main" id="{0B057272-138A-EB6D-6396-0D13203EE2FA}"/>
              </a:ext>
            </a:extLst>
          </p:cNvPr>
          <p:cNvSpPr txBox="1"/>
          <p:nvPr/>
        </p:nvSpPr>
        <p:spPr>
          <a:xfrm>
            <a:off x="8088726" y="3947406"/>
            <a:ext cx="1083438" cy="369332"/>
          </a:xfrm>
          <a:prstGeom prst="rect">
            <a:avLst/>
          </a:prstGeom>
          <a:solidFill>
            <a:schemeClr val="accent1">
              <a:lumMod val="60000"/>
              <a:lumOff val="40000"/>
            </a:schemeClr>
          </a:solidFill>
        </p:spPr>
        <p:txBody>
          <a:bodyPr wrap="none" rtlCol="0">
            <a:spAutoFit/>
          </a:bodyPr>
          <a:lstStyle/>
          <a:p>
            <a:r>
              <a:rPr lang="en-US" dirty="0"/>
              <a:t>Estimator</a:t>
            </a:r>
          </a:p>
        </p:txBody>
      </p:sp>
      <p:sp>
        <p:nvSpPr>
          <p:cNvPr id="28" name="TextBox 27">
            <a:extLst>
              <a:ext uri="{FF2B5EF4-FFF2-40B4-BE49-F238E27FC236}">
                <a16:creationId xmlns:a16="http://schemas.microsoft.com/office/drawing/2014/main" id="{E914AD7A-E37A-0DDE-1D46-E8E45DDE2369}"/>
              </a:ext>
            </a:extLst>
          </p:cNvPr>
          <p:cNvSpPr txBox="1"/>
          <p:nvPr/>
        </p:nvSpPr>
        <p:spPr>
          <a:xfrm>
            <a:off x="8088726" y="4350353"/>
            <a:ext cx="629788" cy="369332"/>
          </a:xfrm>
          <a:prstGeom prst="rect">
            <a:avLst/>
          </a:prstGeom>
          <a:solidFill>
            <a:schemeClr val="accent1">
              <a:lumMod val="60000"/>
              <a:lumOff val="40000"/>
            </a:schemeClr>
          </a:solidFill>
        </p:spPr>
        <p:txBody>
          <a:bodyPr wrap="none" rtlCol="0">
            <a:spAutoFit/>
          </a:bodyPr>
          <a:lstStyle/>
          <a:p>
            <a:r>
              <a:rPr lang="en-US" dirty="0"/>
              <a:t>Joint</a:t>
            </a:r>
          </a:p>
        </p:txBody>
      </p:sp>
      <p:cxnSp>
        <p:nvCxnSpPr>
          <p:cNvPr id="29" name="Straight Connector 28">
            <a:extLst>
              <a:ext uri="{FF2B5EF4-FFF2-40B4-BE49-F238E27FC236}">
                <a16:creationId xmlns:a16="http://schemas.microsoft.com/office/drawing/2014/main" id="{022602F3-140B-7191-CDC2-A1A8CB7CE5B1}"/>
              </a:ext>
            </a:extLst>
          </p:cNvPr>
          <p:cNvCxnSpPr>
            <a:cxnSpLocks/>
          </p:cNvCxnSpPr>
          <p:nvPr/>
        </p:nvCxnSpPr>
        <p:spPr>
          <a:xfrm>
            <a:off x="7693437" y="3504493"/>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EDEDF83-F29A-DFB5-C5AF-CCAE5A3E390C}"/>
              </a:ext>
            </a:extLst>
          </p:cNvPr>
          <p:cNvCxnSpPr>
            <a:endCxn id="26" idx="1"/>
          </p:cNvCxnSpPr>
          <p:nvPr/>
        </p:nvCxnSpPr>
        <p:spPr>
          <a:xfrm flipV="1">
            <a:off x="7693437" y="4937689"/>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BAFD0-066B-75EE-7C1E-34BAE09A0515}"/>
              </a:ext>
            </a:extLst>
          </p:cNvPr>
          <p:cNvCxnSpPr/>
          <p:nvPr/>
        </p:nvCxnSpPr>
        <p:spPr>
          <a:xfrm flipV="1">
            <a:off x="7693436" y="456835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4871BD-8475-E629-6B3C-1F2AB9A39790}"/>
              </a:ext>
            </a:extLst>
          </p:cNvPr>
          <p:cNvCxnSpPr/>
          <p:nvPr/>
        </p:nvCxnSpPr>
        <p:spPr>
          <a:xfrm flipV="1">
            <a:off x="7693435" y="4141081"/>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C8D8D1D-6F8B-682A-1952-C2B6A16DBDD9}"/>
              </a:ext>
            </a:extLst>
          </p:cNvPr>
          <p:cNvSpPr txBox="1"/>
          <p:nvPr/>
        </p:nvSpPr>
        <p:spPr>
          <a:xfrm>
            <a:off x="10596407" y="4790130"/>
            <a:ext cx="564578" cy="369332"/>
          </a:xfrm>
          <a:prstGeom prst="rect">
            <a:avLst/>
          </a:prstGeom>
          <a:solidFill>
            <a:schemeClr val="accent1">
              <a:lumMod val="60000"/>
              <a:lumOff val="40000"/>
            </a:schemeClr>
          </a:solidFill>
        </p:spPr>
        <p:txBody>
          <a:bodyPr wrap="none" rtlCol="0">
            <a:spAutoFit/>
          </a:bodyPr>
          <a:lstStyle/>
          <a:p>
            <a:r>
              <a:rPr lang="en-US" dirty="0"/>
              <a:t>NBS</a:t>
            </a:r>
          </a:p>
        </p:txBody>
      </p:sp>
      <p:sp>
        <p:nvSpPr>
          <p:cNvPr id="34" name="TextBox 33">
            <a:extLst>
              <a:ext uri="{FF2B5EF4-FFF2-40B4-BE49-F238E27FC236}">
                <a16:creationId xmlns:a16="http://schemas.microsoft.com/office/drawing/2014/main" id="{8B5DA222-950C-49C5-C329-4ACF15D1F7E2}"/>
              </a:ext>
            </a:extLst>
          </p:cNvPr>
          <p:cNvSpPr txBox="1"/>
          <p:nvPr/>
        </p:nvSpPr>
        <p:spPr>
          <a:xfrm>
            <a:off x="10596407" y="3984513"/>
            <a:ext cx="1066831" cy="369332"/>
          </a:xfrm>
          <a:prstGeom prst="rect">
            <a:avLst/>
          </a:prstGeom>
          <a:solidFill>
            <a:schemeClr val="accent1">
              <a:lumMod val="60000"/>
              <a:lumOff val="40000"/>
            </a:schemeClr>
          </a:solidFill>
        </p:spPr>
        <p:txBody>
          <a:bodyPr wrap="none" rtlCol="0">
            <a:spAutoFit/>
          </a:bodyPr>
          <a:lstStyle/>
          <a:p>
            <a:r>
              <a:rPr lang="en-US" dirty="0"/>
              <a:t>EC model</a:t>
            </a:r>
          </a:p>
        </p:txBody>
      </p:sp>
      <p:sp>
        <p:nvSpPr>
          <p:cNvPr id="35" name="TextBox 34">
            <a:extLst>
              <a:ext uri="{FF2B5EF4-FFF2-40B4-BE49-F238E27FC236}">
                <a16:creationId xmlns:a16="http://schemas.microsoft.com/office/drawing/2014/main" id="{C42CF363-8F3C-3C68-2A5B-A8FEE77596AF}"/>
              </a:ext>
            </a:extLst>
          </p:cNvPr>
          <p:cNvSpPr txBox="1"/>
          <p:nvPr/>
        </p:nvSpPr>
        <p:spPr>
          <a:xfrm>
            <a:off x="10596407" y="4387460"/>
            <a:ext cx="986104" cy="369332"/>
          </a:xfrm>
          <a:prstGeom prst="rect">
            <a:avLst/>
          </a:prstGeom>
          <a:solidFill>
            <a:schemeClr val="accent1">
              <a:lumMod val="60000"/>
              <a:lumOff val="40000"/>
            </a:schemeClr>
          </a:solidFill>
        </p:spPr>
        <p:txBody>
          <a:bodyPr wrap="none" rtlCol="0">
            <a:spAutoFit/>
          </a:bodyPr>
          <a:lstStyle/>
          <a:p>
            <a:r>
              <a:rPr lang="en-US" dirty="0"/>
              <a:t>Strength</a:t>
            </a:r>
          </a:p>
        </p:txBody>
      </p:sp>
      <p:cxnSp>
        <p:nvCxnSpPr>
          <p:cNvPr id="36" name="Straight Connector 35">
            <a:extLst>
              <a:ext uri="{FF2B5EF4-FFF2-40B4-BE49-F238E27FC236}">
                <a16:creationId xmlns:a16="http://schemas.microsoft.com/office/drawing/2014/main" id="{1EC42A8A-91D4-D502-23A4-A415AEAC4A31}"/>
              </a:ext>
            </a:extLst>
          </p:cNvPr>
          <p:cNvCxnSpPr>
            <a:cxnSpLocks/>
          </p:cNvCxnSpPr>
          <p:nvPr/>
        </p:nvCxnSpPr>
        <p:spPr>
          <a:xfrm>
            <a:off x="10201118" y="3541600"/>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ECE843-076E-A505-0230-3B91160FC700}"/>
              </a:ext>
            </a:extLst>
          </p:cNvPr>
          <p:cNvCxnSpPr>
            <a:endCxn id="33" idx="1"/>
          </p:cNvCxnSpPr>
          <p:nvPr/>
        </p:nvCxnSpPr>
        <p:spPr>
          <a:xfrm flipV="1">
            <a:off x="10201118" y="4974796"/>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C59691-170B-F149-FBD7-9767437415C7}"/>
              </a:ext>
            </a:extLst>
          </p:cNvPr>
          <p:cNvCxnSpPr/>
          <p:nvPr/>
        </p:nvCxnSpPr>
        <p:spPr>
          <a:xfrm flipV="1">
            <a:off x="10201117" y="4605464"/>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DE4184-9498-DFA1-3C1E-730A7E39F63D}"/>
              </a:ext>
            </a:extLst>
          </p:cNvPr>
          <p:cNvCxnSpPr/>
          <p:nvPr/>
        </p:nvCxnSpPr>
        <p:spPr>
          <a:xfrm flipV="1">
            <a:off x="10201116" y="417818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927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Goals and Tools</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538443" cy="4351338"/>
          </a:xfrm>
        </p:spPr>
        <p:txBody>
          <a:bodyPr>
            <a:normAutofit/>
          </a:bodyPr>
          <a:lstStyle/>
          <a:p>
            <a:r>
              <a:rPr lang="en-US" dirty="0"/>
              <a:t>Goal: identify component RSNs of </a:t>
            </a:r>
            <a:r>
              <a:rPr lang="en-US" dirty="0" err="1"/>
              <a:t>dFC</a:t>
            </a:r>
            <a:endParaRPr lang="en-US" dirty="0"/>
          </a:p>
          <a:p>
            <a:pPr lvl="1"/>
            <a:r>
              <a:rPr lang="en-US" dirty="0"/>
              <a:t>Isolate spatial maps of RSNs</a:t>
            </a:r>
          </a:p>
          <a:p>
            <a:pPr lvl="1"/>
            <a:r>
              <a:rPr lang="en-US" dirty="0"/>
              <a:t>Isolate time series of RSNs</a:t>
            </a:r>
          </a:p>
          <a:p>
            <a:r>
              <a:rPr lang="en-US" dirty="0"/>
              <a:t>Tool: independent component analysis (ICA)</a:t>
            </a:r>
          </a:p>
          <a:p>
            <a:pPr lvl="1"/>
            <a:r>
              <a:rPr lang="en-US" dirty="0"/>
              <a:t>Searches for maximally independent sources in overall signal</a:t>
            </a:r>
          </a:p>
          <a:p>
            <a:pPr lvl="1"/>
            <a:r>
              <a:rPr lang="en-US" dirty="0"/>
              <a:t>Use </a:t>
            </a:r>
            <a:r>
              <a:rPr lang="en-US" i="1" dirty="0" err="1"/>
              <a:t>fastICA</a:t>
            </a:r>
            <a:r>
              <a:rPr lang="en-US" dirty="0"/>
              <a:t> module </a:t>
            </a:r>
            <a:r>
              <a:rPr lang="en-US" dirty="0">
                <a:hlinkClick r:id="rId5"/>
              </a:rPr>
              <a:t>(Hyvärinen &amp; Oja 2000)</a:t>
            </a:r>
            <a:endParaRPr lang="en-US" dirty="0"/>
          </a:p>
          <a:p>
            <a:endParaRPr lang="en-US" dirty="0"/>
          </a:p>
        </p:txBody>
      </p:sp>
      <p:pic>
        <p:nvPicPr>
          <p:cNvPr id="4" name="Picture 3">
            <a:extLst>
              <a:ext uri="{FF2B5EF4-FFF2-40B4-BE49-F238E27FC236}">
                <a16:creationId xmlns:a16="http://schemas.microsoft.com/office/drawing/2014/main" id="{1AE350AB-41C8-35B5-0D81-4B8CCCE56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439"/>
          <a:stretch/>
        </p:blipFill>
        <p:spPr bwMode="auto">
          <a:xfrm>
            <a:off x="6498810" y="1391942"/>
            <a:ext cx="5538442" cy="42591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744AB0-14DA-BB31-C3B3-DBE6A09C70F5}"/>
              </a:ext>
            </a:extLst>
          </p:cNvPr>
          <p:cNvSpPr txBox="1"/>
          <p:nvPr/>
        </p:nvSpPr>
        <p:spPr>
          <a:xfrm>
            <a:off x="6886575" y="5275686"/>
            <a:ext cx="4359854" cy="369332"/>
          </a:xfrm>
          <a:prstGeom prst="rect">
            <a:avLst/>
          </a:prstGeom>
          <a:noFill/>
        </p:spPr>
        <p:txBody>
          <a:bodyPr wrap="square">
            <a:spAutoFit/>
          </a:bodyPr>
          <a:lstStyle/>
          <a:p>
            <a:r>
              <a:rPr lang="en-US" sz="1800" dirty="0">
                <a:effectLst/>
                <a:latin typeface="Cambria" panose="02040503050406030204" pitchFamily="18" charset="0"/>
                <a:ea typeface="Cambria" panose="02040503050406030204" pitchFamily="18" charset="0"/>
                <a:cs typeface="Times New Roman" panose="02020603050405020304" pitchFamily="18" charset="0"/>
              </a:rPr>
              <a:t>Image from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Mika, </a:t>
            </a:r>
            <a:r>
              <a:rPr lang="en-U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Budzik</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and </a:t>
            </a:r>
            <a:r>
              <a:rPr lang="en-U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Józwik</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2020</a:t>
            </a:r>
            <a:endParaRPr lang="en-US" dirty="0"/>
          </a:p>
        </p:txBody>
      </p:sp>
    </p:spTree>
    <p:extLst>
      <p:ext uri="{BB962C8B-B14F-4D97-AF65-F5344CB8AC3E}">
        <p14:creationId xmlns:p14="http://schemas.microsoft.com/office/powerpoint/2010/main" val="3861548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Results from OCD</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257800" cy="4351338"/>
          </a:xfrm>
        </p:spPr>
        <p:txBody>
          <a:bodyPr/>
          <a:lstStyle/>
          <a:p>
            <a:r>
              <a:rPr lang="en-US" dirty="0"/>
              <a:t>Network detection run on consolidated data</a:t>
            </a:r>
          </a:p>
          <a:p>
            <a:pPr lvl="1"/>
            <a:r>
              <a:rPr lang="en-US" dirty="0" err="1"/>
              <a:t>Marčenko</a:t>
            </a:r>
            <a:r>
              <a:rPr lang="en-US" dirty="0"/>
              <a:t>-Pasteur detects 12 networks</a:t>
            </a:r>
          </a:p>
          <a:p>
            <a:pPr lvl="1"/>
            <a:r>
              <a:rPr lang="en-US" dirty="0"/>
              <a:t>ICA run across both groups</a:t>
            </a:r>
          </a:p>
          <a:p>
            <a:r>
              <a:rPr lang="en-US" dirty="0"/>
              <a:t>Networks ordered according to mean activity</a:t>
            </a:r>
          </a:p>
        </p:txBody>
      </p:sp>
      <p:grpSp>
        <p:nvGrpSpPr>
          <p:cNvPr id="12" name="Group 11">
            <a:extLst>
              <a:ext uri="{FF2B5EF4-FFF2-40B4-BE49-F238E27FC236}">
                <a16:creationId xmlns:a16="http://schemas.microsoft.com/office/drawing/2014/main" id="{D1075366-EAF7-5893-EEF7-372CC93EAA62}"/>
              </a:ext>
            </a:extLst>
          </p:cNvPr>
          <p:cNvGrpSpPr/>
          <p:nvPr/>
        </p:nvGrpSpPr>
        <p:grpSpPr>
          <a:xfrm>
            <a:off x="6426568" y="-448"/>
            <a:ext cx="5316821" cy="4448750"/>
            <a:chOff x="2333311" y="1423829"/>
            <a:chExt cx="10056066" cy="6391717"/>
          </a:xfrm>
        </p:grpSpPr>
        <p:sp>
          <p:nvSpPr>
            <p:cNvPr id="13" name="TextBox 12">
              <a:extLst>
                <a:ext uri="{FF2B5EF4-FFF2-40B4-BE49-F238E27FC236}">
                  <a16:creationId xmlns:a16="http://schemas.microsoft.com/office/drawing/2014/main" id="{92ACFAF7-8D07-40AB-09D3-F4322C4F1E28}"/>
                </a:ext>
              </a:extLst>
            </p:cNvPr>
            <p:cNvSpPr txBox="1"/>
            <p:nvPr/>
          </p:nvSpPr>
          <p:spPr>
            <a:xfrm>
              <a:off x="3362760" y="1423829"/>
              <a:ext cx="7997166" cy="530636"/>
            </a:xfrm>
            <a:prstGeom prst="rect">
              <a:avLst/>
            </a:prstGeom>
            <a:solidFill>
              <a:schemeClr val="bg1"/>
            </a:solidFill>
          </p:spPr>
          <p:txBody>
            <a:bodyPr wrap="square" rtlCol="0">
              <a:spAutoFit/>
            </a:bodyPr>
            <a:lstStyle/>
            <a:p>
              <a:pPr algn="ctr"/>
              <a:r>
                <a:rPr lang="en-US" dirty="0"/>
                <a:t>Significant Networks in Study I</a:t>
              </a:r>
            </a:p>
          </p:txBody>
        </p:sp>
        <p:pic>
          <p:nvPicPr>
            <p:cNvPr id="14" name="Picture 13">
              <a:extLst>
                <a:ext uri="{FF2B5EF4-FFF2-40B4-BE49-F238E27FC236}">
                  <a16:creationId xmlns:a16="http://schemas.microsoft.com/office/drawing/2014/main" id="{C178FC9B-77BB-82B8-226A-9DFE189B1614}"/>
                </a:ext>
              </a:extLst>
            </p:cNvPr>
            <p:cNvPicPr>
              <a:picLocks noChangeAspect="1"/>
            </p:cNvPicPr>
            <p:nvPr/>
          </p:nvPicPr>
          <p:blipFill rotWithShape="1">
            <a:blip r:embed="rId4"/>
            <a:srcRect l="18407" t="6879" r="7388" b="7538"/>
            <a:stretch/>
          </p:blipFill>
          <p:spPr>
            <a:xfrm>
              <a:off x="2743334" y="1938325"/>
              <a:ext cx="9646043" cy="5709495"/>
            </a:xfrm>
            <a:prstGeom prst="rect">
              <a:avLst/>
            </a:prstGeom>
          </p:spPr>
        </p:pic>
        <p:pic>
          <p:nvPicPr>
            <p:cNvPr id="15" name="Picture 14">
              <a:extLst>
                <a:ext uri="{FF2B5EF4-FFF2-40B4-BE49-F238E27FC236}">
                  <a16:creationId xmlns:a16="http://schemas.microsoft.com/office/drawing/2014/main" id="{C71A6F56-0E0A-7C0A-059F-AB8C9685900C}"/>
                </a:ext>
              </a:extLst>
            </p:cNvPr>
            <p:cNvPicPr>
              <a:picLocks noChangeAspect="1"/>
            </p:cNvPicPr>
            <p:nvPr/>
          </p:nvPicPr>
          <p:blipFill rotWithShape="1">
            <a:blip r:embed="rId5"/>
            <a:srcRect l="14501"/>
            <a:stretch/>
          </p:blipFill>
          <p:spPr>
            <a:xfrm flipH="1">
              <a:off x="2333311" y="2106051"/>
              <a:ext cx="410020" cy="5709495"/>
            </a:xfrm>
            <a:prstGeom prst="rect">
              <a:avLst/>
            </a:prstGeom>
          </p:spPr>
        </p:pic>
      </p:grpSp>
      <p:pic>
        <p:nvPicPr>
          <p:cNvPr id="19" name="Picture 18" descr="A picture containing line, sketch&#10;&#10;Description automatically generated">
            <a:extLst>
              <a:ext uri="{FF2B5EF4-FFF2-40B4-BE49-F238E27FC236}">
                <a16:creationId xmlns:a16="http://schemas.microsoft.com/office/drawing/2014/main" id="{15D507A2-0903-AC76-F6F5-4F5F99DC1440}"/>
              </a:ext>
            </a:extLst>
          </p:cNvPr>
          <p:cNvPicPr>
            <a:picLocks noChangeAspect="1"/>
          </p:cNvPicPr>
          <p:nvPr/>
        </p:nvPicPr>
        <p:blipFill rotWithShape="1">
          <a:blip r:embed="rId6"/>
          <a:srcRect l="8083" r="7792"/>
          <a:stretch/>
        </p:blipFill>
        <p:spPr>
          <a:xfrm>
            <a:off x="6426568" y="4424860"/>
            <a:ext cx="5316821" cy="1738050"/>
          </a:xfrm>
          <a:prstGeom prst="rect">
            <a:avLst/>
          </a:prstGeom>
        </p:spPr>
      </p:pic>
    </p:spTree>
    <p:extLst>
      <p:ext uri="{BB962C8B-B14F-4D97-AF65-F5344CB8AC3E}">
        <p14:creationId xmlns:p14="http://schemas.microsoft.com/office/powerpoint/2010/main" val="764903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Results from</a:t>
            </a:r>
            <a:br>
              <a:rPr lang="en-US" dirty="0"/>
            </a:br>
            <a:r>
              <a:rPr lang="en-US" dirty="0"/>
              <a:t>Four-Group Study</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257800" cy="4351338"/>
          </a:xfrm>
        </p:spPr>
        <p:txBody>
          <a:bodyPr/>
          <a:lstStyle/>
          <a:p>
            <a:r>
              <a:rPr lang="en-US" dirty="0"/>
              <a:t>Network detection run on control data only</a:t>
            </a:r>
          </a:p>
          <a:p>
            <a:pPr lvl="1"/>
            <a:r>
              <a:rPr lang="en-US" dirty="0" err="1"/>
              <a:t>Marčenko</a:t>
            </a:r>
            <a:r>
              <a:rPr lang="en-US" dirty="0"/>
              <a:t>-Pasteur detects 14 networks</a:t>
            </a:r>
          </a:p>
          <a:p>
            <a:pPr lvl="1"/>
            <a:r>
              <a:rPr lang="en-US" dirty="0"/>
              <a:t>ICA run across controls</a:t>
            </a:r>
          </a:p>
          <a:p>
            <a:pPr lvl="1"/>
            <a:r>
              <a:rPr lang="en-US" dirty="0"/>
              <a:t>All groups analyzed using control networks as basis</a:t>
            </a:r>
          </a:p>
          <a:p>
            <a:r>
              <a:rPr lang="en-US" dirty="0"/>
              <a:t>Networks ordered according to mean activity</a:t>
            </a:r>
          </a:p>
          <a:p>
            <a:endParaRPr lang="en-US" dirty="0"/>
          </a:p>
          <a:p>
            <a:endParaRPr lang="en-US" dirty="0"/>
          </a:p>
        </p:txBody>
      </p:sp>
      <p:grpSp>
        <p:nvGrpSpPr>
          <p:cNvPr id="16" name="Group 15">
            <a:extLst>
              <a:ext uri="{FF2B5EF4-FFF2-40B4-BE49-F238E27FC236}">
                <a16:creationId xmlns:a16="http://schemas.microsoft.com/office/drawing/2014/main" id="{7B36E226-D040-F7F6-4968-BEE617265A69}"/>
              </a:ext>
            </a:extLst>
          </p:cNvPr>
          <p:cNvGrpSpPr/>
          <p:nvPr/>
        </p:nvGrpSpPr>
        <p:grpSpPr>
          <a:xfrm>
            <a:off x="6095999" y="-3264"/>
            <a:ext cx="5955721" cy="4983226"/>
            <a:chOff x="6095999" y="123346"/>
            <a:chExt cx="5955721" cy="4983226"/>
          </a:xfrm>
        </p:grpSpPr>
        <p:pic>
          <p:nvPicPr>
            <p:cNvPr id="3" name="Picture 2" descr="Table&#10;&#10;Description automatically generated with medium confidence">
              <a:extLst>
                <a:ext uri="{FF2B5EF4-FFF2-40B4-BE49-F238E27FC236}">
                  <a16:creationId xmlns:a16="http://schemas.microsoft.com/office/drawing/2014/main" id="{269202E5-450A-9A8C-931B-2EA3E02846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 t="-1" r="-20" b="62065"/>
            <a:stretch/>
          </p:blipFill>
          <p:spPr bwMode="auto">
            <a:xfrm>
              <a:off x="6096000" y="365125"/>
              <a:ext cx="5955720" cy="4741447"/>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AEB4C44F-B784-6E35-13FA-B5787D3AE69A}"/>
                </a:ext>
              </a:extLst>
            </p:cNvPr>
            <p:cNvSpPr txBox="1"/>
            <p:nvPr/>
          </p:nvSpPr>
          <p:spPr>
            <a:xfrm>
              <a:off x="6959738" y="123346"/>
              <a:ext cx="4228244" cy="369332"/>
            </a:xfrm>
            <a:prstGeom prst="rect">
              <a:avLst/>
            </a:prstGeom>
            <a:solidFill>
              <a:schemeClr val="bg1"/>
            </a:solidFill>
          </p:spPr>
          <p:txBody>
            <a:bodyPr wrap="square" rtlCol="0">
              <a:spAutoFit/>
            </a:bodyPr>
            <a:lstStyle/>
            <a:p>
              <a:pPr algn="ctr"/>
              <a:r>
                <a:rPr lang="en-US" dirty="0"/>
                <a:t>Significant Networks in Study II</a:t>
              </a:r>
            </a:p>
          </p:txBody>
        </p:sp>
        <p:sp>
          <p:nvSpPr>
            <p:cNvPr id="5" name="Rectangle 4">
              <a:extLst>
                <a:ext uri="{FF2B5EF4-FFF2-40B4-BE49-F238E27FC236}">
                  <a16:creationId xmlns:a16="http://schemas.microsoft.com/office/drawing/2014/main" id="{9196197E-1E0F-2651-A18A-DB8A4B5E1C4B}"/>
                </a:ext>
              </a:extLst>
            </p:cNvPr>
            <p:cNvSpPr/>
            <p:nvPr/>
          </p:nvSpPr>
          <p:spPr>
            <a:xfrm>
              <a:off x="6095999" y="365125"/>
              <a:ext cx="234463" cy="253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descr="A picture containing line&#10;&#10;Description automatically generated">
            <a:extLst>
              <a:ext uri="{FF2B5EF4-FFF2-40B4-BE49-F238E27FC236}">
                <a16:creationId xmlns:a16="http://schemas.microsoft.com/office/drawing/2014/main" id="{E42B5E2F-D15E-B3AF-FCE5-12A29F96F043}"/>
              </a:ext>
            </a:extLst>
          </p:cNvPr>
          <p:cNvPicPr>
            <a:picLocks noChangeAspect="1"/>
          </p:cNvPicPr>
          <p:nvPr/>
        </p:nvPicPr>
        <p:blipFill rotWithShape="1">
          <a:blip r:embed="rId6"/>
          <a:srcRect l="9023" r="8001"/>
          <a:stretch/>
        </p:blipFill>
        <p:spPr>
          <a:xfrm>
            <a:off x="6330461" y="4238190"/>
            <a:ext cx="5649089" cy="1881660"/>
          </a:xfrm>
          <a:prstGeom prst="rect">
            <a:avLst/>
          </a:prstGeom>
        </p:spPr>
      </p:pic>
    </p:spTree>
    <p:extLst>
      <p:ext uri="{BB962C8B-B14F-4D97-AF65-F5344CB8AC3E}">
        <p14:creationId xmlns:p14="http://schemas.microsoft.com/office/powerpoint/2010/main" val="3136259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b="1" dirty="0"/>
              <a:t>L</a:t>
            </a:r>
            <a:r>
              <a:rPr lang="en-US" dirty="0"/>
              <a:t>eading </a:t>
            </a:r>
            <a:r>
              <a:rPr lang="en-US" b="1" dirty="0"/>
              <a:t>E</a:t>
            </a:r>
            <a:r>
              <a:rPr lang="en-US" dirty="0"/>
              <a:t>igenvector </a:t>
            </a:r>
            <a:r>
              <a:rPr lang="en-US" b="1" dirty="0"/>
              <a:t>I</a:t>
            </a:r>
            <a:r>
              <a:rPr lang="en-US" dirty="0"/>
              <a:t>ndependent Component </a:t>
            </a:r>
            <a:r>
              <a:rPr lang="en-US" b="1" dirty="0"/>
              <a:t>A</a:t>
            </a:r>
            <a:r>
              <a:rPr lang="en-US" dirty="0"/>
              <a:t>nalysis (LEICA)</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Content Placeholder 12">
            <a:extLst>
              <a:ext uri="{FF2B5EF4-FFF2-40B4-BE49-F238E27FC236}">
                <a16:creationId xmlns:a16="http://schemas.microsoft.com/office/drawing/2014/main" id="{9729D4DC-93DB-76C2-F6BB-F5D094D6F494}"/>
              </a:ext>
            </a:extLst>
          </p:cNvPr>
          <p:cNvGraphicFramePr>
            <a:graphicFrameLocks/>
          </p:cNvGraphicFramePr>
          <p:nvPr>
            <p:extLst>
              <p:ext uri="{D42A27DB-BD31-4B8C-83A1-F6EECF244321}">
                <p14:modId xmlns:p14="http://schemas.microsoft.com/office/powerpoint/2010/main" val="3126270092"/>
              </p:ext>
            </p:extLst>
          </p:nvPr>
        </p:nvGraphicFramePr>
        <p:xfrm>
          <a:off x="169035" y="1859089"/>
          <a:ext cx="11882503" cy="20410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5B748F16-0F96-6D0F-5E02-A7152EC771BC}"/>
              </a:ext>
            </a:extLst>
          </p:cNvPr>
          <p:cNvSpPr txBox="1"/>
          <p:nvPr/>
        </p:nvSpPr>
        <p:spPr>
          <a:xfrm>
            <a:off x="1690689" y="4744014"/>
            <a:ext cx="2470741" cy="369332"/>
          </a:xfrm>
          <a:prstGeom prst="rect">
            <a:avLst/>
          </a:prstGeom>
          <a:solidFill>
            <a:schemeClr val="accent1">
              <a:lumMod val="60000"/>
              <a:lumOff val="40000"/>
            </a:schemeClr>
          </a:solidFill>
        </p:spPr>
        <p:txBody>
          <a:bodyPr wrap="none" rtlCol="0">
            <a:spAutoFit/>
          </a:bodyPr>
          <a:lstStyle/>
          <a:p>
            <a:r>
              <a:rPr lang="en-US" dirty="0"/>
              <a:t>Coherence Connectivity</a:t>
            </a:r>
          </a:p>
        </p:txBody>
      </p:sp>
      <p:sp>
        <p:nvSpPr>
          <p:cNvPr id="6" name="TextBox 5">
            <a:extLst>
              <a:ext uri="{FF2B5EF4-FFF2-40B4-BE49-F238E27FC236}">
                <a16:creationId xmlns:a16="http://schemas.microsoft.com/office/drawing/2014/main" id="{E3F299F4-05A9-08B1-FBEF-1586BE6B6B59}"/>
              </a:ext>
            </a:extLst>
          </p:cNvPr>
          <p:cNvSpPr txBox="1"/>
          <p:nvPr/>
        </p:nvSpPr>
        <p:spPr>
          <a:xfrm>
            <a:off x="1690689" y="3938397"/>
            <a:ext cx="1525931" cy="369332"/>
          </a:xfrm>
          <a:prstGeom prst="rect">
            <a:avLst/>
          </a:prstGeom>
          <a:solidFill>
            <a:schemeClr val="accent1">
              <a:lumMod val="60000"/>
              <a:lumOff val="40000"/>
            </a:schemeClr>
          </a:solidFill>
        </p:spPr>
        <p:txBody>
          <a:bodyPr wrap="none" rtlCol="0">
            <a:spAutoFit/>
          </a:bodyPr>
          <a:lstStyle/>
          <a:p>
            <a:r>
              <a:rPr lang="en-US" dirty="0"/>
              <a:t>Analytic signal</a:t>
            </a:r>
          </a:p>
        </p:txBody>
      </p:sp>
      <p:sp>
        <p:nvSpPr>
          <p:cNvPr id="7" name="TextBox 6">
            <a:extLst>
              <a:ext uri="{FF2B5EF4-FFF2-40B4-BE49-F238E27FC236}">
                <a16:creationId xmlns:a16="http://schemas.microsoft.com/office/drawing/2014/main" id="{63DF76C1-9089-27C6-B538-5313E801782B}"/>
              </a:ext>
            </a:extLst>
          </p:cNvPr>
          <p:cNvSpPr txBox="1"/>
          <p:nvPr/>
        </p:nvSpPr>
        <p:spPr>
          <a:xfrm>
            <a:off x="1690689" y="4341344"/>
            <a:ext cx="740908" cy="369332"/>
          </a:xfrm>
          <a:prstGeom prst="rect">
            <a:avLst/>
          </a:prstGeom>
          <a:solidFill>
            <a:schemeClr val="accent1">
              <a:lumMod val="60000"/>
              <a:lumOff val="40000"/>
            </a:schemeClr>
          </a:solidFill>
        </p:spPr>
        <p:txBody>
          <a:bodyPr wrap="none" rtlCol="0">
            <a:spAutoFit/>
          </a:bodyPr>
          <a:lstStyle/>
          <a:p>
            <a:r>
              <a:rPr lang="en-US" dirty="0"/>
              <a:t>Phase</a:t>
            </a:r>
          </a:p>
        </p:txBody>
      </p:sp>
      <p:cxnSp>
        <p:nvCxnSpPr>
          <p:cNvPr id="13" name="Straight Connector 12">
            <a:extLst>
              <a:ext uri="{FF2B5EF4-FFF2-40B4-BE49-F238E27FC236}">
                <a16:creationId xmlns:a16="http://schemas.microsoft.com/office/drawing/2014/main" id="{204E0EEF-4BE9-F826-E0C6-2DDC32525BBF}"/>
              </a:ext>
            </a:extLst>
          </p:cNvPr>
          <p:cNvCxnSpPr>
            <a:cxnSpLocks/>
          </p:cNvCxnSpPr>
          <p:nvPr/>
        </p:nvCxnSpPr>
        <p:spPr>
          <a:xfrm>
            <a:off x="1295400" y="3495484"/>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9B140D-98AD-12A2-F5CB-0811A3BBD7C0}"/>
              </a:ext>
            </a:extLst>
          </p:cNvPr>
          <p:cNvCxnSpPr>
            <a:endCxn id="5" idx="1"/>
          </p:cNvCxnSpPr>
          <p:nvPr/>
        </p:nvCxnSpPr>
        <p:spPr>
          <a:xfrm flipV="1">
            <a:off x="1295400" y="4928680"/>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71C756-C451-FDE7-1760-84D5469491F3}"/>
              </a:ext>
            </a:extLst>
          </p:cNvPr>
          <p:cNvCxnSpPr/>
          <p:nvPr/>
        </p:nvCxnSpPr>
        <p:spPr>
          <a:xfrm flipV="1">
            <a:off x="1295399" y="455934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1C4D6F-C1F7-DC43-E5F3-474F6F0CADC5}"/>
              </a:ext>
            </a:extLst>
          </p:cNvPr>
          <p:cNvCxnSpPr/>
          <p:nvPr/>
        </p:nvCxnSpPr>
        <p:spPr>
          <a:xfrm flipV="1">
            <a:off x="1295398" y="4132072"/>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D28D83-D135-9AB1-E0E9-C8FD6456EFBE}"/>
              </a:ext>
            </a:extLst>
          </p:cNvPr>
          <p:cNvSpPr txBox="1"/>
          <p:nvPr/>
        </p:nvSpPr>
        <p:spPr>
          <a:xfrm>
            <a:off x="4889709" y="4777629"/>
            <a:ext cx="498855" cy="369332"/>
          </a:xfrm>
          <a:prstGeom prst="rect">
            <a:avLst/>
          </a:prstGeom>
          <a:solidFill>
            <a:schemeClr val="accent1">
              <a:lumMod val="60000"/>
              <a:lumOff val="40000"/>
            </a:schemeClr>
          </a:solidFill>
        </p:spPr>
        <p:txBody>
          <a:bodyPr wrap="none" rtlCol="0">
            <a:spAutoFit/>
          </a:bodyPr>
          <a:lstStyle/>
          <a:p>
            <a:r>
              <a:rPr lang="en-US" dirty="0"/>
              <a:t>ICA</a:t>
            </a:r>
          </a:p>
        </p:txBody>
      </p:sp>
      <p:sp>
        <p:nvSpPr>
          <p:cNvPr id="20" name="TextBox 19">
            <a:extLst>
              <a:ext uri="{FF2B5EF4-FFF2-40B4-BE49-F238E27FC236}">
                <a16:creationId xmlns:a16="http://schemas.microsoft.com/office/drawing/2014/main" id="{FFD91F33-A91C-DEA3-6372-20A8B352337A}"/>
              </a:ext>
            </a:extLst>
          </p:cNvPr>
          <p:cNvSpPr txBox="1"/>
          <p:nvPr/>
        </p:nvSpPr>
        <p:spPr>
          <a:xfrm>
            <a:off x="4889709" y="3972012"/>
            <a:ext cx="2093202" cy="369332"/>
          </a:xfrm>
          <a:prstGeom prst="rect">
            <a:avLst/>
          </a:prstGeom>
          <a:solidFill>
            <a:schemeClr val="accent1">
              <a:lumMod val="60000"/>
              <a:lumOff val="40000"/>
            </a:schemeClr>
          </a:solidFill>
        </p:spPr>
        <p:txBody>
          <a:bodyPr wrap="none" rtlCol="0">
            <a:spAutoFit/>
          </a:bodyPr>
          <a:lstStyle/>
          <a:p>
            <a:r>
              <a:rPr lang="en-US" dirty="0" err="1"/>
              <a:t>Eigendecomposition</a:t>
            </a:r>
            <a:endParaRPr lang="en-US" dirty="0"/>
          </a:p>
        </p:txBody>
      </p:sp>
      <p:sp>
        <p:nvSpPr>
          <p:cNvPr id="21" name="TextBox 20">
            <a:extLst>
              <a:ext uri="{FF2B5EF4-FFF2-40B4-BE49-F238E27FC236}">
                <a16:creationId xmlns:a16="http://schemas.microsoft.com/office/drawing/2014/main" id="{3B248C09-105D-D28A-2943-8ED2B1753278}"/>
              </a:ext>
            </a:extLst>
          </p:cNvPr>
          <p:cNvSpPr txBox="1"/>
          <p:nvPr/>
        </p:nvSpPr>
        <p:spPr>
          <a:xfrm>
            <a:off x="4889709" y="4374959"/>
            <a:ext cx="2535759" cy="369332"/>
          </a:xfrm>
          <a:prstGeom prst="rect">
            <a:avLst/>
          </a:prstGeom>
          <a:solidFill>
            <a:schemeClr val="accent1">
              <a:lumMod val="60000"/>
              <a:lumOff val="40000"/>
            </a:schemeClr>
          </a:solidFill>
        </p:spPr>
        <p:txBody>
          <a:bodyPr wrap="none" rtlCol="0">
            <a:spAutoFit/>
          </a:bodyPr>
          <a:lstStyle/>
          <a:p>
            <a:r>
              <a:rPr lang="en-US" dirty="0"/>
              <a:t>Dimensionality detection</a:t>
            </a:r>
          </a:p>
        </p:txBody>
      </p:sp>
      <p:cxnSp>
        <p:nvCxnSpPr>
          <p:cNvPr id="22" name="Straight Connector 21">
            <a:extLst>
              <a:ext uri="{FF2B5EF4-FFF2-40B4-BE49-F238E27FC236}">
                <a16:creationId xmlns:a16="http://schemas.microsoft.com/office/drawing/2014/main" id="{559D28F2-E9E3-A24C-471E-5B0D7FCC60E7}"/>
              </a:ext>
            </a:extLst>
          </p:cNvPr>
          <p:cNvCxnSpPr>
            <a:cxnSpLocks/>
          </p:cNvCxnSpPr>
          <p:nvPr/>
        </p:nvCxnSpPr>
        <p:spPr>
          <a:xfrm>
            <a:off x="4494420" y="3529099"/>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5C46B5-097D-3B89-7F7A-98714CCCAA23}"/>
              </a:ext>
            </a:extLst>
          </p:cNvPr>
          <p:cNvCxnSpPr>
            <a:endCxn id="19" idx="1"/>
          </p:cNvCxnSpPr>
          <p:nvPr/>
        </p:nvCxnSpPr>
        <p:spPr>
          <a:xfrm flipV="1">
            <a:off x="4494420" y="4962295"/>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ED6FC0-BA1D-D183-15B8-DBE113065CA4}"/>
              </a:ext>
            </a:extLst>
          </p:cNvPr>
          <p:cNvCxnSpPr/>
          <p:nvPr/>
        </p:nvCxnSpPr>
        <p:spPr>
          <a:xfrm flipV="1">
            <a:off x="4494419" y="4592963"/>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E16B3-986E-B781-B79D-42DF5EEA1AD4}"/>
              </a:ext>
            </a:extLst>
          </p:cNvPr>
          <p:cNvCxnSpPr/>
          <p:nvPr/>
        </p:nvCxnSpPr>
        <p:spPr>
          <a:xfrm flipV="1">
            <a:off x="4494418" y="416568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7702BB-7A31-633D-1AB8-E572A1927E88}"/>
              </a:ext>
            </a:extLst>
          </p:cNvPr>
          <p:cNvSpPr txBox="1"/>
          <p:nvPr/>
        </p:nvSpPr>
        <p:spPr>
          <a:xfrm>
            <a:off x="8088726" y="4753023"/>
            <a:ext cx="1313180" cy="369332"/>
          </a:xfrm>
          <a:prstGeom prst="rect">
            <a:avLst/>
          </a:prstGeom>
          <a:solidFill>
            <a:srgbClr val="92D050"/>
          </a:solidFill>
        </p:spPr>
        <p:txBody>
          <a:bodyPr wrap="none" rtlCol="0">
            <a:spAutoFit/>
          </a:bodyPr>
          <a:lstStyle/>
          <a:p>
            <a:r>
              <a:rPr lang="en-US" dirty="0"/>
              <a:t>Comparison</a:t>
            </a:r>
          </a:p>
        </p:txBody>
      </p:sp>
      <p:sp>
        <p:nvSpPr>
          <p:cNvPr id="27" name="TextBox 26">
            <a:extLst>
              <a:ext uri="{FF2B5EF4-FFF2-40B4-BE49-F238E27FC236}">
                <a16:creationId xmlns:a16="http://schemas.microsoft.com/office/drawing/2014/main" id="{0B057272-138A-EB6D-6396-0D13203EE2FA}"/>
              </a:ext>
            </a:extLst>
          </p:cNvPr>
          <p:cNvSpPr txBox="1"/>
          <p:nvPr/>
        </p:nvSpPr>
        <p:spPr>
          <a:xfrm>
            <a:off x="8088726" y="3947406"/>
            <a:ext cx="1083438" cy="369332"/>
          </a:xfrm>
          <a:prstGeom prst="rect">
            <a:avLst/>
          </a:prstGeom>
          <a:solidFill>
            <a:srgbClr val="92D050"/>
          </a:solidFill>
        </p:spPr>
        <p:txBody>
          <a:bodyPr wrap="none" rtlCol="0">
            <a:spAutoFit/>
          </a:bodyPr>
          <a:lstStyle/>
          <a:p>
            <a:r>
              <a:rPr lang="en-US" dirty="0"/>
              <a:t>Estimator</a:t>
            </a:r>
          </a:p>
        </p:txBody>
      </p:sp>
      <p:sp>
        <p:nvSpPr>
          <p:cNvPr id="28" name="TextBox 27">
            <a:extLst>
              <a:ext uri="{FF2B5EF4-FFF2-40B4-BE49-F238E27FC236}">
                <a16:creationId xmlns:a16="http://schemas.microsoft.com/office/drawing/2014/main" id="{E914AD7A-E37A-0DDE-1D46-E8E45DDE2369}"/>
              </a:ext>
            </a:extLst>
          </p:cNvPr>
          <p:cNvSpPr txBox="1"/>
          <p:nvPr/>
        </p:nvSpPr>
        <p:spPr>
          <a:xfrm>
            <a:off x="8088726" y="4350353"/>
            <a:ext cx="629788" cy="369332"/>
          </a:xfrm>
          <a:prstGeom prst="rect">
            <a:avLst/>
          </a:prstGeom>
          <a:solidFill>
            <a:srgbClr val="92D050"/>
          </a:solidFill>
        </p:spPr>
        <p:txBody>
          <a:bodyPr wrap="none" rtlCol="0">
            <a:spAutoFit/>
          </a:bodyPr>
          <a:lstStyle/>
          <a:p>
            <a:r>
              <a:rPr lang="en-US" dirty="0"/>
              <a:t>Joint</a:t>
            </a:r>
          </a:p>
        </p:txBody>
      </p:sp>
      <p:cxnSp>
        <p:nvCxnSpPr>
          <p:cNvPr id="29" name="Straight Connector 28">
            <a:extLst>
              <a:ext uri="{FF2B5EF4-FFF2-40B4-BE49-F238E27FC236}">
                <a16:creationId xmlns:a16="http://schemas.microsoft.com/office/drawing/2014/main" id="{022602F3-140B-7191-CDC2-A1A8CB7CE5B1}"/>
              </a:ext>
            </a:extLst>
          </p:cNvPr>
          <p:cNvCxnSpPr>
            <a:cxnSpLocks/>
          </p:cNvCxnSpPr>
          <p:nvPr/>
        </p:nvCxnSpPr>
        <p:spPr>
          <a:xfrm>
            <a:off x="7693437" y="3504493"/>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EDEDF83-F29A-DFB5-C5AF-CCAE5A3E390C}"/>
              </a:ext>
            </a:extLst>
          </p:cNvPr>
          <p:cNvCxnSpPr>
            <a:endCxn id="26" idx="1"/>
          </p:cNvCxnSpPr>
          <p:nvPr/>
        </p:nvCxnSpPr>
        <p:spPr>
          <a:xfrm flipV="1">
            <a:off x="7693437" y="4937689"/>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BAFD0-066B-75EE-7C1E-34BAE09A0515}"/>
              </a:ext>
            </a:extLst>
          </p:cNvPr>
          <p:cNvCxnSpPr/>
          <p:nvPr/>
        </p:nvCxnSpPr>
        <p:spPr>
          <a:xfrm flipV="1">
            <a:off x="7693436" y="456835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4871BD-8475-E629-6B3C-1F2AB9A39790}"/>
              </a:ext>
            </a:extLst>
          </p:cNvPr>
          <p:cNvCxnSpPr/>
          <p:nvPr/>
        </p:nvCxnSpPr>
        <p:spPr>
          <a:xfrm flipV="1">
            <a:off x="7693435" y="4141081"/>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C8D8D1D-6F8B-682A-1952-C2B6A16DBDD9}"/>
              </a:ext>
            </a:extLst>
          </p:cNvPr>
          <p:cNvSpPr txBox="1"/>
          <p:nvPr/>
        </p:nvSpPr>
        <p:spPr>
          <a:xfrm>
            <a:off x="10596407" y="4790130"/>
            <a:ext cx="564578" cy="369332"/>
          </a:xfrm>
          <a:prstGeom prst="rect">
            <a:avLst/>
          </a:prstGeom>
          <a:solidFill>
            <a:schemeClr val="accent1">
              <a:lumMod val="60000"/>
              <a:lumOff val="40000"/>
            </a:schemeClr>
          </a:solidFill>
        </p:spPr>
        <p:txBody>
          <a:bodyPr wrap="none" rtlCol="0">
            <a:spAutoFit/>
          </a:bodyPr>
          <a:lstStyle/>
          <a:p>
            <a:r>
              <a:rPr lang="en-US" dirty="0"/>
              <a:t>NBS</a:t>
            </a:r>
          </a:p>
        </p:txBody>
      </p:sp>
      <p:sp>
        <p:nvSpPr>
          <p:cNvPr id="34" name="TextBox 33">
            <a:extLst>
              <a:ext uri="{FF2B5EF4-FFF2-40B4-BE49-F238E27FC236}">
                <a16:creationId xmlns:a16="http://schemas.microsoft.com/office/drawing/2014/main" id="{8B5DA222-950C-49C5-C329-4ACF15D1F7E2}"/>
              </a:ext>
            </a:extLst>
          </p:cNvPr>
          <p:cNvSpPr txBox="1"/>
          <p:nvPr/>
        </p:nvSpPr>
        <p:spPr>
          <a:xfrm>
            <a:off x="10596407" y="3984513"/>
            <a:ext cx="1066831" cy="369332"/>
          </a:xfrm>
          <a:prstGeom prst="rect">
            <a:avLst/>
          </a:prstGeom>
          <a:solidFill>
            <a:schemeClr val="accent1">
              <a:lumMod val="60000"/>
              <a:lumOff val="40000"/>
            </a:schemeClr>
          </a:solidFill>
        </p:spPr>
        <p:txBody>
          <a:bodyPr wrap="none" rtlCol="0">
            <a:spAutoFit/>
          </a:bodyPr>
          <a:lstStyle/>
          <a:p>
            <a:r>
              <a:rPr lang="en-US" dirty="0"/>
              <a:t>EC model</a:t>
            </a:r>
          </a:p>
        </p:txBody>
      </p:sp>
      <p:sp>
        <p:nvSpPr>
          <p:cNvPr id="35" name="TextBox 34">
            <a:extLst>
              <a:ext uri="{FF2B5EF4-FFF2-40B4-BE49-F238E27FC236}">
                <a16:creationId xmlns:a16="http://schemas.microsoft.com/office/drawing/2014/main" id="{C42CF363-8F3C-3C68-2A5B-A8FEE77596AF}"/>
              </a:ext>
            </a:extLst>
          </p:cNvPr>
          <p:cNvSpPr txBox="1"/>
          <p:nvPr/>
        </p:nvSpPr>
        <p:spPr>
          <a:xfrm>
            <a:off x="10596407" y="4387460"/>
            <a:ext cx="986104" cy="369332"/>
          </a:xfrm>
          <a:prstGeom prst="rect">
            <a:avLst/>
          </a:prstGeom>
          <a:solidFill>
            <a:schemeClr val="accent1">
              <a:lumMod val="60000"/>
              <a:lumOff val="40000"/>
            </a:schemeClr>
          </a:solidFill>
        </p:spPr>
        <p:txBody>
          <a:bodyPr wrap="none" rtlCol="0">
            <a:spAutoFit/>
          </a:bodyPr>
          <a:lstStyle/>
          <a:p>
            <a:r>
              <a:rPr lang="en-US" dirty="0"/>
              <a:t>Strength</a:t>
            </a:r>
          </a:p>
        </p:txBody>
      </p:sp>
      <p:cxnSp>
        <p:nvCxnSpPr>
          <p:cNvPr id="36" name="Straight Connector 35">
            <a:extLst>
              <a:ext uri="{FF2B5EF4-FFF2-40B4-BE49-F238E27FC236}">
                <a16:creationId xmlns:a16="http://schemas.microsoft.com/office/drawing/2014/main" id="{1EC42A8A-91D4-D502-23A4-A415AEAC4A31}"/>
              </a:ext>
            </a:extLst>
          </p:cNvPr>
          <p:cNvCxnSpPr>
            <a:cxnSpLocks/>
          </p:cNvCxnSpPr>
          <p:nvPr/>
        </p:nvCxnSpPr>
        <p:spPr>
          <a:xfrm>
            <a:off x="10201118" y="3541600"/>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ECE843-076E-A505-0230-3B91160FC700}"/>
              </a:ext>
            </a:extLst>
          </p:cNvPr>
          <p:cNvCxnSpPr>
            <a:endCxn id="33" idx="1"/>
          </p:cNvCxnSpPr>
          <p:nvPr/>
        </p:nvCxnSpPr>
        <p:spPr>
          <a:xfrm flipV="1">
            <a:off x="10201118" y="4974796"/>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C59691-170B-F149-FBD7-9767437415C7}"/>
              </a:ext>
            </a:extLst>
          </p:cNvPr>
          <p:cNvCxnSpPr/>
          <p:nvPr/>
        </p:nvCxnSpPr>
        <p:spPr>
          <a:xfrm flipV="1">
            <a:off x="10201117" y="4605464"/>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DE4184-9498-DFA1-3C1E-730A7E39F63D}"/>
              </a:ext>
            </a:extLst>
          </p:cNvPr>
          <p:cNvCxnSpPr/>
          <p:nvPr/>
        </p:nvCxnSpPr>
        <p:spPr>
          <a:xfrm flipV="1">
            <a:off x="10201116" y="417818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943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Goals and Tools</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5257800" cy="4251960"/>
          </a:xfrm>
        </p:spPr>
        <p:txBody>
          <a:bodyPr>
            <a:normAutofit/>
          </a:bodyPr>
          <a:lstStyle/>
          <a:p>
            <a:r>
              <a:rPr lang="en-US" sz="2200" dirty="0"/>
              <a:t>Capture and compare richness of </a:t>
            </a:r>
            <a:r>
              <a:rPr lang="en-US" sz="2200" dirty="0" err="1"/>
              <a:t>dFC</a:t>
            </a:r>
            <a:r>
              <a:rPr lang="en-US" sz="2200" dirty="0"/>
              <a:t> dynamics</a:t>
            </a:r>
          </a:p>
          <a:p>
            <a:pPr lvl="1"/>
            <a:r>
              <a:rPr lang="en-US" sz="2200" dirty="0"/>
              <a:t>Within each network / along each axis</a:t>
            </a:r>
          </a:p>
          <a:p>
            <a:pPr lvl="1"/>
            <a:r>
              <a:rPr lang="en-US" sz="2200" dirty="0"/>
              <a:t>Within each subject</a:t>
            </a:r>
          </a:p>
          <a:p>
            <a:r>
              <a:rPr lang="en-US" sz="2200" dirty="0"/>
              <a:t>Richness defined by signal uncertainty</a:t>
            </a:r>
          </a:p>
          <a:p>
            <a:r>
              <a:rPr lang="en-US" sz="2200" dirty="0"/>
              <a:t>Tool: </a:t>
            </a:r>
            <a:r>
              <a:rPr lang="en-US" sz="2200" dirty="0" err="1"/>
              <a:t>Kozachenko-Leonenko</a:t>
            </a:r>
            <a:r>
              <a:rPr lang="en-US" sz="2200" dirty="0"/>
              <a:t> estimator (</a:t>
            </a:r>
            <a:r>
              <a:rPr lang="en-US" sz="2200" dirty="0" err="1"/>
              <a:t>Szabó</a:t>
            </a:r>
            <a:r>
              <a:rPr lang="en-US" sz="2200" dirty="0"/>
              <a:t> 2014)</a:t>
            </a:r>
          </a:p>
          <a:p>
            <a:pPr lvl="1"/>
            <a:r>
              <a:rPr lang="en-US" sz="2200" dirty="0"/>
              <a:t>Estimates Shannon entropy of time series signal</a:t>
            </a:r>
          </a:p>
          <a:p>
            <a:pPr lvl="1"/>
            <a:r>
              <a:rPr lang="en-US" sz="2200" dirty="0"/>
              <a:t>Can be summed to find joint entropy of independent signals</a:t>
            </a:r>
          </a:p>
          <a:p>
            <a:endParaRPr lang="en-US" sz="2200"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BD9E9771-3D03-B455-B054-F08779C78292}"/>
              </a:ext>
            </a:extLst>
          </p:cNvPr>
          <p:cNvSpPr txBox="1"/>
          <p:nvPr/>
        </p:nvSpPr>
        <p:spPr>
          <a:xfrm>
            <a:off x="6959485" y="532766"/>
            <a:ext cx="5077767" cy="3939540"/>
          </a:xfrm>
          <a:prstGeom prst="rect">
            <a:avLst/>
          </a:prstGeom>
          <a:blipFill dpi="0" rotWithShape="1">
            <a:blip r:embed="rId4"/>
            <a:srcRect/>
            <a:tile tx="0" ty="0" sx="100000" sy="100000" flip="none" algn="tl"/>
          </a:blipFill>
          <a:effectLst>
            <a:softEdge rad="31750"/>
          </a:effectLst>
          <a:scene3d>
            <a:camera prst="orthographicFront"/>
            <a:lightRig rig="threePt" dir="t"/>
          </a:scene3d>
          <a:sp3d>
            <a:bevelT prst="relaxedInset"/>
            <a:bevelB prst="relaxedInset"/>
          </a:sp3d>
        </p:spPr>
        <p:txBody>
          <a:bodyPr wrap="square" rtlCol="0">
            <a:spAutoFit/>
          </a:bodyPr>
          <a:lstStyle/>
          <a:p>
            <a:pPr algn="ctr">
              <a:spcAft>
                <a:spcPts val="600"/>
              </a:spcAft>
            </a:pPr>
            <a:r>
              <a:rPr lang="en-US" sz="2000">
                <a:effectLst/>
                <a:latin typeface="Copperplate" panose="02000504000000020004" pitchFamily="2" charset="77"/>
                <a:ea typeface="Times New Roman" panose="02020603050405020304" pitchFamily="18" charset="0"/>
              </a:rPr>
              <a:t>“You should call it [your uncertainty measure] entropy, for two reasons.  In the first place, your uncertainty function has been used in statistical mechanics under that name, so it already has a name.  In the second place, and much more important, no one really knows what entropy really is, so in a debate you will always have the advantage.”</a:t>
            </a:r>
          </a:p>
          <a:p>
            <a:pPr>
              <a:spcAft>
                <a:spcPts val="600"/>
              </a:spcAft>
            </a:pPr>
            <a:endParaRPr lang="en-US" sz="2000">
              <a:effectLst/>
              <a:latin typeface="American Typewriter" panose="02090604020004020304" pitchFamily="18" charset="77"/>
              <a:ea typeface="Times New Roman" panose="02020603050405020304" pitchFamily="18" charset="0"/>
            </a:endParaRPr>
          </a:p>
          <a:p>
            <a:pPr>
              <a:spcAft>
                <a:spcPts val="600"/>
              </a:spcAft>
            </a:pPr>
            <a:r>
              <a:rPr lang="en-US" sz="2000">
                <a:latin typeface="American Typewriter" panose="02090604020004020304" pitchFamily="18" charset="77"/>
              </a:rPr>
              <a:t>--John von Neumann to Claude Shannon</a:t>
            </a:r>
          </a:p>
        </p:txBody>
      </p:sp>
    </p:spTree>
    <p:extLst>
      <p:ext uri="{BB962C8B-B14F-4D97-AF65-F5344CB8AC3E}">
        <p14:creationId xmlns:p14="http://schemas.microsoft.com/office/powerpoint/2010/main" val="3273372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Importance of Independence</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10515600" cy="4251960"/>
              </a:xfrm>
            </p:spPr>
            <p:txBody>
              <a:bodyPr>
                <a:normAutofit/>
              </a:bodyPr>
              <a:lstStyle/>
              <a:p>
                <a:r>
                  <a:rPr lang="en-US" sz="2200" dirty="0"/>
                  <a:t>Estimation of entropy must account for any dependence of probability </a:t>
                </a:r>
                <a14:m>
                  <m:oMath xmlns:m="http://schemas.openxmlformats.org/officeDocument/2006/math">
                    <m:sSub>
                      <m:sSubPr>
                        <m:ctrlPr>
                          <a:rPr lang="en-ES" sz="2200" i="1">
                            <a:effectLst/>
                            <a:latin typeface="Cambria Math" panose="02040503050406030204" pitchFamily="18" charset="0"/>
                            <a:ea typeface="Times New Roman" panose="02020603050405020304" pitchFamily="18" charset="0"/>
                          </a:rPr>
                        </m:ctrlPr>
                      </m:sSubPr>
                      <m:e>
                        <m:r>
                          <a:rPr lang="en-US" sz="2200" i="1">
                            <a:effectLst/>
                            <a:latin typeface="Cambria Math" panose="02040503050406030204" pitchFamily="18" charset="0"/>
                            <a:ea typeface="Times New Roman" panose="02020603050405020304" pitchFamily="18" charset="0"/>
                          </a:rPr>
                          <m:t>𝑃</m:t>
                        </m:r>
                      </m:e>
                      <m:sub>
                        <m:r>
                          <a:rPr lang="en-US" sz="2200" i="1">
                            <a:effectLst/>
                            <a:latin typeface="Cambria Math" panose="02040503050406030204" pitchFamily="18" charset="0"/>
                            <a:ea typeface="Times New Roman" panose="02020603050405020304" pitchFamily="18" charset="0"/>
                          </a:rPr>
                          <m:t>𝑖</m:t>
                        </m:r>
                      </m:sub>
                    </m:sSub>
                  </m:oMath>
                </a14:m>
                <a:r>
                  <a:rPr lang="en-US" sz="2200" dirty="0"/>
                  <a:t> of state </a:t>
                </a:r>
                <a14:m>
                  <m:oMath xmlns:m="http://schemas.openxmlformats.org/officeDocument/2006/math">
                    <m:r>
                      <a:rPr lang="en-US" sz="2200" b="0" i="1">
                        <a:latin typeface="Cambria Math" panose="02040503050406030204" pitchFamily="18" charset="0"/>
                        <a:ea typeface="Times New Roman" panose="02020603050405020304" pitchFamily="18" charset="0"/>
                      </a:rPr>
                      <m:t>𝑖</m:t>
                    </m:r>
                  </m:oMath>
                </a14:m>
                <a:r>
                  <a:rPr lang="en-US" sz="2200" dirty="0"/>
                  <a:t> on occurrence of another state </a:t>
                </a:r>
                <a14:m>
                  <m:oMath xmlns:m="http://schemas.openxmlformats.org/officeDocument/2006/math">
                    <m:r>
                      <a:rPr lang="en-US" sz="2200" b="0" i="1">
                        <a:latin typeface="Cambria Math" panose="02040503050406030204" pitchFamily="18" charset="0"/>
                        <a:ea typeface="Times New Roman" panose="02020603050405020304" pitchFamily="18" charset="0"/>
                      </a:rPr>
                      <m:t>𝑗</m:t>
                    </m:r>
                  </m:oMath>
                </a14:m>
                <a:r>
                  <a:rPr lang="en-US" sz="2200" dirty="0"/>
                  <a:t>.</a:t>
                </a:r>
              </a:p>
              <a:p>
                <a:r>
                  <a:rPr lang="en-US" sz="2200" dirty="0"/>
                  <a:t>For independent signals, can find joint entropy by summing entropy of each signal </a:t>
                </a:r>
                <a:r>
                  <a:rPr lang="en-US" sz="2200" dirty="0">
                    <a:effectLst/>
                    <a:ea typeface="Times New Roman" panose="02020603050405020304" pitchFamily="18" charset="0"/>
                  </a:rPr>
                  <a:t>(Cover and Thomas 2005)</a:t>
                </a:r>
                <a:r>
                  <a:rPr lang="en-US" sz="2200" dirty="0">
                    <a:ea typeface="Times New Roman" panose="02020603050405020304" pitchFamily="18" charset="0"/>
                  </a:rPr>
                  <a:t>.</a:t>
                </a:r>
                <a:endParaRPr lang="en-ES" sz="2200" dirty="0">
                  <a:effectLst/>
                  <a:ea typeface="Times New Roman" panose="02020603050405020304" pitchFamily="18" charset="0"/>
                </a:endParaRPr>
              </a:p>
              <a:p>
                <a:endParaRPr lang="en-US" sz="2200" dirty="0"/>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724" t="-2090" r="-96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DACE0E-1755-E1B7-C520-3FFF5EFB7F21}"/>
                  </a:ext>
                </a:extLst>
              </p:cNvPr>
              <p:cNvSpPr txBox="1"/>
              <p:nvPr/>
            </p:nvSpPr>
            <p:spPr>
              <a:xfrm>
                <a:off x="4188873" y="4672681"/>
                <a:ext cx="3811206" cy="1352550"/>
              </a:xfrm>
              <a:prstGeom prst="rect">
                <a:avLst/>
              </a:prstGeom>
              <a:noFill/>
            </p:spPr>
            <p:txBody>
              <a:bodyPr wrap="square">
                <a:spAutoFit/>
              </a:bodyPr>
              <a:lstStyle/>
              <a:p>
                <a:pPr marL="0" indent="0" algn="ctr">
                  <a:spcAft>
                    <a:spcPts val="600"/>
                  </a:spcAft>
                  <a:buNone/>
                </a:pPr>
                <a14:m>
                  <m:oMathPara xmlns:m="http://schemas.openxmlformats.org/officeDocument/2006/math">
                    <m:oMathParaPr>
                      <m:jc m:val="centerGroup"/>
                    </m:oMathParaPr>
                    <m:oMath xmlns:m="http://schemas.openxmlformats.org/officeDocument/2006/math">
                      <m:r>
                        <m:rPr>
                          <m:sty m:val="p"/>
                        </m:rPr>
                        <a:rPr lang="en-US" sz="2600" smtClean="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H</m:t>
                      </m:r>
                      <m:d>
                        <m:dPr>
                          <m:ctrlPr>
                            <a:rPr lang="en-ES" sz="2600" i="1">
                              <a:solidFill>
                                <a:schemeClr val="tx1"/>
                              </a:solidFill>
                              <a:effectLst/>
                              <a:latin typeface="Cambria Math" panose="02040503050406030204" pitchFamily="18" charset="0"/>
                              <a:cs typeface="Calibri Light" panose="020F0302020204030204" pitchFamily="34" charset="0"/>
                            </a:rPr>
                          </m:ctrlPr>
                        </m:dPr>
                        <m:e>
                          <m:sSub>
                            <m:sSubPr>
                              <m:ctrlPr>
                                <a:rPr lang="en-ES" sz="2600" i="1">
                                  <a:solidFill>
                                    <a:schemeClr val="tx1"/>
                                  </a:solidFill>
                                  <a:effectLst/>
                                  <a:latin typeface="Cambria Math" panose="02040503050406030204" pitchFamily="18" charset="0"/>
                                  <a:cs typeface="Calibri Light" panose="020F0302020204030204" pitchFamily="34" charset="0"/>
                                </a:rPr>
                              </m:ctrlPr>
                            </m:sSubPr>
                            <m:e>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C</m:t>
                              </m:r>
                            </m:e>
                            <m:sub>
                              <m: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1</m:t>
                              </m:r>
                            </m:sub>
                          </m:sSub>
                          <m: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m:t>
                          </m:r>
                          <m:sSub>
                            <m:sSubPr>
                              <m:ctrlPr>
                                <a:rPr lang="en-ES" sz="2600" i="1">
                                  <a:solidFill>
                                    <a:schemeClr val="tx1"/>
                                  </a:solidFill>
                                  <a:effectLst/>
                                  <a:latin typeface="Cambria Math" panose="02040503050406030204" pitchFamily="18" charset="0"/>
                                  <a:cs typeface="Calibri Light" panose="020F0302020204030204" pitchFamily="34" charset="0"/>
                                </a:rPr>
                              </m:ctrlPr>
                            </m:sSubPr>
                            <m:e>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C</m:t>
                              </m:r>
                            </m:e>
                            <m:sub>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N</m:t>
                              </m:r>
                            </m:sub>
                          </m:sSub>
                        </m:e>
                      </m:d>
                      <m: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m:t>
                      </m:r>
                      <m:nary>
                        <m:naryPr>
                          <m:chr m:val="∑"/>
                          <m:limLoc m:val="undOvr"/>
                          <m:ctrlPr>
                            <a:rPr lang="en-ES" sz="2600" i="1">
                              <a:solidFill>
                                <a:schemeClr val="tx1"/>
                              </a:solidFill>
                              <a:effectLst/>
                              <a:latin typeface="Cambria Math" panose="02040503050406030204" pitchFamily="18" charset="0"/>
                              <a:cs typeface="Calibri Light" panose="020F0302020204030204" pitchFamily="34" charset="0"/>
                            </a:rPr>
                          </m:ctrlPr>
                        </m:naryPr>
                        <m:sub>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j</m:t>
                          </m:r>
                          <m: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=1</m:t>
                          </m:r>
                        </m:sub>
                        <m:sup>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N</m:t>
                          </m:r>
                        </m:sup>
                        <m:e>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H</m:t>
                          </m:r>
                          <m:d>
                            <m:dPr>
                              <m:ctrlPr>
                                <a:rPr lang="en-ES" sz="2600" i="1">
                                  <a:solidFill>
                                    <a:schemeClr val="tx1"/>
                                  </a:solidFill>
                                  <a:effectLst/>
                                  <a:latin typeface="Cambria Math" panose="02040503050406030204" pitchFamily="18" charset="0"/>
                                  <a:cs typeface="Calibri Light" panose="020F0302020204030204" pitchFamily="34" charset="0"/>
                                </a:rPr>
                              </m:ctrlPr>
                            </m:dPr>
                            <m:e>
                              <m:sSub>
                                <m:sSubPr>
                                  <m:ctrlPr>
                                    <a:rPr lang="en-ES" sz="2600" i="1">
                                      <a:solidFill>
                                        <a:schemeClr val="tx1"/>
                                      </a:solidFill>
                                      <a:effectLst/>
                                      <a:latin typeface="Cambria Math" panose="02040503050406030204" pitchFamily="18" charset="0"/>
                                      <a:cs typeface="Calibri Light" panose="020F0302020204030204" pitchFamily="34" charset="0"/>
                                    </a:rPr>
                                  </m:ctrlPr>
                                </m:sSubPr>
                                <m:e>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C</m:t>
                                  </m:r>
                                </m:e>
                                <m:sub>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j</m:t>
                                  </m:r>
                                </m:sub>
                              </m:sSub>
                            </m:e>
                          </m:d>
                        </m:e>
                      </m:nary>
                    </m:oMath>
                  </m:oMathPara>
                </a14:m>
                <a:endParaRPr lang="en-US" sz="2600" dirty="0">
                  <a:solidFill>
                    <a:schemeClr val="tx1"/>
                  </a:solidFill>
                </a:endParaRPr>
              </a:p>
            </p:txBody>
          </p:sp>
        </mc:Choice>
        <mc:Fallback xmlns="">
          <p:sp>
            <p:nvSpPr>
              <p:cNvPr id="4" name="TextBox 3">
                <a:extLst>
                  <a:ext uri="{FF2B5EF4-FFF2-40B4-BE49-F238E27FC236}">
                    <a16:creationId xmlns:a16="http://schemas.microsoft.com/office/drawing/2014/main" id="{59DACE0E-1755-E1B7-C520-3FFF5EFB7F21}"/>
                  </a:ext>
                </a:extLst>
              </p:cNvPr>
              <p:cNvSpPr txBox="1">
                <a:spLocks noRot="1" noChangeAspect="1" noMove="1" noResize="1" noEditPoints="1" noAdjustHandles="1" noChangeArrowheads="1" noChangeShapeType="1" noTextEdit="1"/>
              </p:cNvSpPr>
              <p:nvPr/>
            </p:nvSpPr>
            <p:spPr>
              <a:xfrm>
                <a:off x="4188873" y="4672681"/>
                <a:ext cx="3811206" cy="1352550"/>
              </a:xfrm>
              <a:prstGeom prst="rect">
                <a:avLst/>
              </a:prstGeom>
              <a:blipFill>
                <a:blip r:embed="rId5"/>
                <a:stretch>
                  <a:fillRect t="-92523" b="-135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277014-82F2-DBBD-B2EA-1CB79386CDA4}"/>
                  </a:ext>
                </a:extLst>
              </p:cNvPr>
              <p:cNvSpPr txBox="1"/>
              <p:nvPr/>
            </p:nvSpPr>
            <p:spPr>
              <a:xfrm>
                <a:off x="3028617" y="3609441"/>
                <a:ext cx="6107906" cy="106324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600" b="0" i="1" smtClean="0">
                          <a:effectLst/>
                          <a:latin typeface="Cambria Math" panose="02040503050406030204" pitchFamily="18" charset="0"/>
                          <a:ea typeface="Cambria Math" panose="02040503050406030204" pitchFamily="18" charset="0"/>
                        </a:rPr>
                        <m:t>𝐻</m:t>
                      </m:r>
                      <m:r>
                        <a:rPr lang="en-US" sz="2600" i="1" smtClean="0">
                          <a:effectLst/>
                          <a:latin typeface="Cambria Math" panose="02040503050406030204" pitchFamily="18" charset="0"/>
                          <a:ea typeface="Cambria Math" panose="02040503050406030204" pitchFamily="18" charset="0"/>
                        </a:rPr>
                        <m:t>=−</m:t>
                      </m:r>
                      <m:r>
                        <a:rPr lang="en-US" sz="2600" i="1" smtClean="0">
                          <a:effectLst/>
                          <a:latin typeface="Cambria Math" panose="02040503050406030204" pitchFamily="18" charset="0"/>
                          <a:ea typeface="Cambria Math" panose="02040503050406030204" pitchFamily="18" charset="0"/>
                        </a:rPr>
                        <m:t>𝐾</m:t>
                      </m:r>
                      <m:nary>
                        <m:naryPr>
                          <m:chr m:val="∑"/>
                          <m:limLoc m:val="undOvr"/>
                          <m:supHide m:val="on"/>
                          <m:ctrlPr>
                            <a:rPr lang="en-ES" sz="2600" i="1">
                              <a:effectLst/>
                              <a:latin typeface="Cambria Math" panose="02040503050406030204" pitchFamily="18" charset="0"/>
                              <a:ea typeface="Cambria Math" panose="02040503050406030204" pitchFamily="18" charset="0"/>
                            </a:rPr>
                          </m:ctrlPr>
                        </m:naryPr>
                        <m:sub>
                          <m:r>
                            <a:rPr lang="en-US" sz="2600" i="1">
                              <a:effectLst/>
                              <a:latin typeface="Cambria Math" panose="02040503050406030204" pitchFamily="18" charset="0"/>
                              <a:ea typeface="Cambria Math" panose="02040503050406030204" pitchFamily="18" charset="0"/>
                            </a:rPr>
                            <m:t>𝑖</m:t>
                          </m:r>
                        </m:sub>
                        <m:sup/>
                        <m:e>
                          <m:sSub>
                            <m:sSubPr>
                              <m:ctrlPr>
                                <a:rPr lang="en-ES" sz="2600" i="1">
                                  <a:effectLst/>
                                  <a:latin typeface="Cambria Math" panose="02040503050406030204" pitchFamily="18" charset="0"/>
                                  <a:ea typeface="Cambria Math" panose="02040503050406030204" pitchFamily="18" charset="0"/>
                                </a:rPr>
                              </m:ctrlPr>
                            </m:sSubPr>
                            <m:e>
                              <m:r>
                                <a:rPr lang="en-US" sz="2600" i="1">
                                  <a:effectLst/>
                                  <a:latin typeface="Cambria Math" panose="02040503050406030204" pitchFamily="18" charset="0"/>
                                  <a:ea typeface="Cambria Math" panose="02040503050406030204" pitchFamily="18" charset="0"/>
                                </a:rPr>
                                <m:t>𝑃</m:t>
                              </m:r>
                            </m:e>
                            <m:sub>
                              <m:r>
                                <a:rPr lang="en-US" sz="2600" i="1">
                                  <a:effectLst/>
                                  <a:latin typeface="Cambria Math" panose="02040503050406030204" pitchFamily="18" charset="0"/>
                                  <a:ea typeface="Cambria Math" panose="02040503050406030204" pitchFamily="18" charset="0"/>
                                </a:rPr>
                                <m:t>𝑖</m:t>
                              </m:r>
                            </m:sub>
                          </m:sSub>
                          <m:func>
                            <m:funcPr>
                              <m:ctrlPr>
                                <a:rPr lang="en-ES" sz="2600" i="1">
                                  <a:effectLst/>
                                  <a:latin typeface="Cambria Math" panose="02040503050406030204" pitchFamily="18" charset="0"/>
                                  <a:ea typeface="Cambria Math" panose="02040503050406030204" pitchFamily="18" charset="0"/>
                                </a:rPr>
                              </m:ctrlPr>
                            </m:funcPr>
                            <m:fName>
                              <m:r>
                                <m:rPr>
                                  <m:sty m:val="p"/>
                                </m:rPr>
                                <a:rPr lang="en-US" sz="2600">
                                  <a:effectLst/>
                                  <a:latin typeface="Cambria Math" panose="02040503050406030204" pitchFamily="18" charset="0"/>
                                  <a:ea typeface="Cambria Math" panose="02040503050406030204" pitchFamily="18" charset="0"/>
                                </a:rPr>
                                <m:t>ln</m:t>
                              </m:r>
                            </m:fName>
                            <m:e>
                              <m:sSub>
                                <m:sSubPr>
                                  <m:ctrlPr>
                                    <a:rPr lang="en-ES" sz="2600" i="1">
                                      <a:effectLst/>
                                      <a:latin typeface="Cambria Math" panose="02040503050406030204" pitchFamily="18" charset="0"/>
                                      <a:ea typeface="Cambria Math" panose="02040503050406030204" pitchFamily="18" charset="0"/>
                                    </a:rPr>
                                  </m:ctrlPr>
                                </m:sSubPr>
                                <m:e>
                                  <m:r>
                                    <a:rPr lang="en-US" sz="2600" i="1">
                                      <a:effectLst/>
                                      <a:latin typeface="Cambria Math" panose="02040503050406030204" pitchFamily="18" charset="0"/>
                                      <a:ea typeface="Cambria Math" panose="02040503050406030204" pitchFamily="18" charset="0"/>
                                    </a:rPr>
                                    <m:t>𝑃</m:t>
                                  </m:r>
                                </m:e>
                                <m:sub>
                                  <m:r>
                                    <a:rPr lang="en-US" sz="2600" i="1">
                                      <a:effectLst/>
                                      <a:latin typeface="Cambria Math" panose="02040503050406030204" pitchFamily="18" charset="0"/>
                                      <a:ea typeface="Cambria Math" panose="02040503050406030204" pitchFamily="18" charset="0"/>
                                    </a:rPr>
                                    <m:t>𝑖</m:t>
                                  </m:r>
                                </m:sub>
                              </m:sSub>
                            </m:e>
                          </m:func>
                        </m:e>
                      </m:nary>
                    </m:oMath>
                  </m:oMathPara>
                </a14:m>
                <a:endParaRPr lang="en-US" sz="2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A1277014-82F2-DBBD-B2EA-1CB79386CDA4}"/>
                  </a:ext>
                </a:extLst>
              </p:cNvPr>
              <p:cNvSpPr txBox="1">
                <a:spLocks noRot="1" noChangeAspect="1" noMove="1" noResize="1" noEditPoints="1" noAdjustHandles="1" noChangeArrowheads="1" noChangeShapeType="1" noTextEdit="1"/>
              </p:cNvSpPr>
              <p:nvPr/>
            </p:nvSpPr>
            <p:spPr>
              <a:xfrm>
                <a:off x="3028617" y="3609441"/>
                <a:ext cx="6107906" cy="1063240"/>
              </a:xfrm>
              <a:prstGeom prst="rect">
                <a:avLst/>
              </a:prstGeom>
              <a:blipFill>
                <a:blip r:embed="rId6"/>
                <a:stretch>
                  <a:fillRect t="-131765" b="-182353"/>
                </a:stretch>
              </a:blipFill>
            </p:spPr>
            <p:txBody>
              <a:bodyPr/>
              <a:lstStyle/>
              <a:p>
                <a:r>
                  <a:rPr lang="en-US">
                    <a:noFill/>
                  </a:rPr>
                  <a:t> </a:t>
                </a:r>
              </a:p>
            </p:txBody>
          </p:sp>
        </mc:Fallback>
      </mc:AlternateContent>
    </p:spTree>
    <p:extLst>
      <p:ext uri="{BB962C8B-B14F-4D97-AF65-F5344CB8AC3E}">
        <p14:creationId xmlns:p14="http://schemas.microsoft.com/office/powerpoint/2010/main" val="86213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5915233" cy="1325563"/>
          </a:xfrm>
        </p:spPr>
        <p:txBody>
          <a:bodyPr/>
          <a:lstStyle/>
          <a:p>
            <a:r>
              <a:rPr lang="en-US" dirty="0"/>
              <a:t>Resting-State Networks (RSNs)</a:t>
            </a:r>
          </a:p>
        </p:txBody>
      </p:sp>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838199" y="1825625"/>
            <a:ext cx="5915233" cy="4351338"/>
          </a:xfrm>
        </p:spPr>
        <p:txBody>
          <a:bodyPr/>
          <a:lstStyle/>
          <a:p>
            <a:r>
              <a:rPr lang="en-US" dirty="0"/>
              <a:t>Discovered in late 1990s (Biswal </a:t>
            </a:r>
            <a:r>
              <a:rPr lang="en-US" i="1" dirty="0"/>
              <a:t>et</a:t>
            </a:r>
            <a:r>
              <a:rPr lang="en-US" dirty="0"/>
              <a:t>. </a:t>
            </a:r>
            <a:r>
              <a:rPr lang="en-US" i="1" dirty="0"/>
              <a:t>al</a:t>
            </a:r>
            <a:r>
              <a:rPr lang="en-US" dirty="0"/>
              <a:t>. 1995, 1996, 1997)</a:t>
            </a:r>
          </a:p>
          <a:p>
            <a:r>
              <a:rPr lang="en-US" dirty="0"/>
              <a:t>Highly replicable </a:t>
            </a:r>
            <a:r>
              <a:rPr lang="en-US" dirty="0">
                <a:solidFill>
                  <a:srgbClr val="000000"/>
                </a:solidFill>
                <a:effectLst/>
                <a:ea typeface="Cambria" panose="02040503050406030204" pitchFamily="18" charset="0"/>
                <a:cs typeface="Times New Roman" panose="02020603050405020304" pitchFamily="18" charset="0"/>
              </a:rPr>
              <a:t>(Moussa et al. 2012)</a:t>
            </a:r>
            <a:endParaRPr lang="en-US" dirty="0"/>
          </a:p>
          <a:p>
            <a:r>
              <a:rPr lang="en-US" dirty="0"/>
              <a:t>Several methodologies at work:</a:t>
            </a:r>
          </a:p>
          <a:p>
            <a:pPr lvl="1"/>
            <a:r>
              <a:rPr lang="en-US" dirty="0"/>
              <a:t>Spatial ICA</a:t>
            </a:r>
          </a:p>
          <a:p>
            <a:pPr lvl="1"/>
            <a:r>
              <a:rPr lang="en-US" dirty="0"/>
              <a:t>Temporal ICA</a:t>
            </a:r>
          </a:p>
          <a:p>
            <a:pPr lvl="1"/>
            <a:r>
              <a:rPr lang="en-US" dirty="0"/>
              <a:t>Network community detection</a:t>
            </a:r>
          </a:p>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2049" name="Picture 1" descr="page3image54016432">
            <a:extLst>
              <a:ext uri="{FF2B5EF4-FFF2-40B4-BE49-F238E27FC236}">
                <a16:creationId xmlns:a16="http://schemas.microsoft.com/office/drawing/2014/main" id="{6A4C1CB1-DAB4-8FAD-BA1E-756677A63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1054" y="-1323657"/>
            <a:ext cx="22585186"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3image33907120">
            <a:extLst>
              <a:ext uri="{FF2B5EF4-FFF2-40B4-BE49-F238E27FC236}">
                <a16:creationId xmlns:a16="http://schemas.microsoft.com/office/drawing/2014/main" id="{C7408BE3-B33D-3A0D-8774-A1D35E4F2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3433" y="365125"/>
            <a:ext cx="4882733" cy="5811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D26F48-F700-D6C4-E5F7-F32A12E9CBB1}"/>
              </a:ext>
            </a:extLst>
          </p:cNvPr>
          <p:cNvSpPr txBox="1"/>
          <p:nvPr/>
        </p:nvSpPr>
        <p:spPr>
          <a:xfrm>
            <a:off x="7277543" y="5622965"/>
            <a:ext cx="3834511" cy="369332"/>
          </a:xfrm>
          <a:prstGeom prst="rect">
            <a:avLst/>
          </a:prstGeom>
          <a:noFill/>
        </p:spPr>
        <p:txBody>
          <a:bodyPr wrap="none" rtlCol="0">
            <a:spAutoFit/>
          </a:bodyPr>
          <a:lstStyle/>
          <a:p>
            <a:r>
              <a:rPr lang="en-US" dirty="0"/>
              <a:t>Image from </a:t>
            </a:r>
            <a:r>
              <a:rPr lang="en-U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Rosazza</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and </a:t>
            </a:r>
            <a:r>
              <a:rPr lang="en-U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Minati</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2011</a:t>
            </a:r>
            <a:endParaRPr lang="en-US" dirty="0"/>
          </a:p>
        </p:txBody>
      </p:sp>
    </p:spTree>
    <p:extLst>
      <p:ext uri="{BB962C8B-B14F-4D97-AF65-F5344CB8AC3E}">
        <p14:creationId xmlns:p14="http://schemas.microsoft.com/office/powerpoint/2010/main" val="1861661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OCD Joint Entropy</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5751937" y="1343750"/>
            <a:ext cx="5257800" cy="4351338"/>
          </a:xfrm>
        </p:spPr>
        <p:txBody>
          <a:bodyPr/>
          <a:lstStyle/>
          <a:p>
            <a:endParaRPr lang="en-US" dirty="0"/>
          </a:p>
        </p:txBody>
      </p:sp>
      <p:grpSp>
        <p:nvGrpSpPr>
          <p:cNvPr id="3" name="Group 2">
            <a:extLst>
              <a:ext uri="{FF2B5EF4-FFF2-40B4-BE49-F238E27FC236}">
                <a16:creationId xmlns:a16="http://schemas.microsoft.com/office/drawing/2014/main" id="{7B358361-7BA1-329E-F52D-37C955498C43}"/>
              </a:ext>
            </a:extLst>
          </p:cNvPr>
          <p:cNvGrpSpPr/>
          <p:nvPr/>
        </p:nvGrpSpPr>
        <p:grpSpPr>
          <a:xfrm>
            <a:off x="838200" y="1281385"/>
            <a:ext cx="9702735" cy="4861297"/>
            <a:chOff x="0" y="-141"/>
            <a:chExt cx="15028083" cy="6858169"/>
          </a:xfrm>
        </p:grpSpPr>
        <p:grpSp>
          <p:nvGrpSpPr>
            <p:cNvPr id="4" name="Group 3">
              <a:extLst>
                <a:ext uri="{FF2B5EF4-FFF2-40B4-BE49-F238E27FC236}">
                  <a16:creationId xmlns:a16="http://schemas.microsoft.com/office/drawing/2014/main" id="{092502F4-B720-E8BB-FCA1-CE92DE96E8EB}"/>
                </a:ext>
              </a:extLst>
            </p:cNvPr>
            <p:cNvGrpSpPr/>
            <p:nvPr/>
          </p:nvGrpSpPr>
          <p:grpSpPr>
            <a:xfrm>
              <a:off x="9776814" y="0"/>
              <a:ext cx="5251269" cy="6858001"/>
              <a:chOff x="9776814" y="0"/>
              <a:chExt cx="5251269" cy="6858001"/>
            </a:xfrm>
          </p:grpSpPr>
          <p:pic>
            <p:nvPicPr>
              <p:cNvPr id="19" name="Picture 47" descr="Chart&#10;&#10;Description automatically generated">
                <a:extLst>
                  <a:ext uri="{FF2B5EF4-FFF2-40B4-BE49-F238E27FC236}">
                    <a16:creationId xmlns:a16="http://schemas.microsoft.com/office/drawing/2014/main" id="{97B63BD4-2927-3B5C-5DD2-048964AFB6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6814" y="0"/>
                <a:ext cx="5251269" cy="68580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49013E1-26CF-ACE4-0C35-2ABF291AD93A}"/>
                  </a:ext>
                </a:extLst>
              </p:cNvPr>
              <p:cNvSpPr txBox="1"/>
              <p:nvPr/>
            </p:nvSpPr>
            <p:spPr>
              <a:xfrm>
                <a:off x="11606268" y="87868"/>
                <a:ext cx="1592359" cy="369332"/>
              </a:xfrm>
              <a:prstGeom prst="rect">
                <a:avLst/>
              </a:prstGeom>
              <a:solidFill>
                <a:schemeClr val="bg1"/>
              </a:solidFill>
            </p:spPr>
            <p:txBody>
              <a:bodyPr wrap="none" rtlCol="0">
                <a:spAutoFit/>
              </a:bodyPr>
              <a:lstStyle/>
              <a:p>
                <a:r>
                  <a:rPr lang="en-US" b="1" dirty="0" err="1"/>
                  <a:t>Vectorised</a:t>
                </a:r>
                <a:r>
                  <a:rPr lang="en-US" b="1" dirty="0"/>
                  <a:t> </a:t>
                </a:r>
                <a:r>
                  <a:rPr lang="en-US" b="1" dirty="0" err="1"/>
                  <a:t>dFC</a:t>
                </a:r>
                <a:endParaRPr lang="en-US" b="1" dirty="0"/>
              </a:p>
            </p:txBody>
          </p:sp>
        </p:grpSp>
        <p:grpSp>
          <p:nvGrpSpPr>
            <p:cNvPr id="5" name="Group 4">
              <a:extLst>
                <a:ext uri="{FF2B5EF4-FFF2-40B4-BE49-F238E27FC236}">
                  <a16:creationId xmlns:a16="http://schemas.microsoft.com/office/drawing/2014/main" id="{9CFF9D99-C396-F8BC-E79D-8A6024C54932}"/>
                </a:ext>
              </a:extLst>
            </p:cNvPr>
            <p:cNvGrpSpPr/>
            <p:nvPr/>
          </p:nvGrpSpPr>
          <p:grpSpPr>
            <a:xfrm>
              <a:off x="0" y="-141"/>
              <a:ext cx="10018059" cy="6858169"/>
              <a:chOff x="0" y="-141"/>
              <a:chExt cx="10018059" cy="6858169"/>
            </a:xfrm>
          </p:grpSpPr>
          <p:grpSp>
            <p:nvGrpSpPr>
              <p:cNvPr id="7" name="Group 6">
                <a:extLst>
                  <a:ext uri="{FF2B5EF4-FFF2-40B4-BE49-F238E27FC236}">
                    <a16:creationId xmlns:a16="http://schemas.microsoft.com/office/drawing/2014/main" id="{6AA87E0C-B3D9-B444-7B43-FC5D5989892D}"/>
                  </a:ext>
                </a:extLst>
              </p:cNvPr>
              <p:cNvGrpSpPr/>
              <p:nvPr/>
            </p:nvGrpSpPr>
            <p:grpSpPr>
              <a:xfrm>
                <a:off x="4626590" y="28"/>
                <a:ext cx="5391469" cy="6858000"/>
                <a:chOff x="4626590" y="29"/>
                <a:chExt cx="5391469" cy="6857971"/>
              </a:xfrm>
            </p:grpSpPr>
            <p:pic>
              <p:nvPicPr>
                <p:cNvPr id="17" name="Picture 46" descr="Chart, box and whisker chart&#10;&#10;Description automatically generated">
                  <a:extLst>
                    <a:ext uri="{FF2B5EF4-FFF2-40B4-BE49-F238E27FC236}">
                      <a16:creationId xmlns:a16="http://schemas.microsoft.com/office/drawing/2014/main" id="{2ED66723-8A3B-BCCF-BD17-ADF887FD85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427"/>
                <a:stretch/>
              </p:blipFill>
              <p:spPr bwMode="auto">
                <a:xfrm>
                  <a:off x="4626590" y="29"/>
                  <a:ext cx="5391469" cy="685797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640AC62-E8D1-E5D1-23F9-5E74DB3B9007}"/>
                    </a:ext>
                  </a:extLst>
                </p:cNvPr>
                <p:cNvSpPr txBox="1"/>
                <p:nvPr/>
              </p:nvSpPr>
              <p:spPr>
                <a:xfrm>
                  <a:off x="6724053" y="87869"/>
                  <a:ext cx="1478931" cy="369332"/>
                </a:xfrm>
                <a:prstGeom prst="rect">
                  <a:avLst/>
                </a:prstGeom>
                <a:solidFill>
                  <a:schemeClr val="bg1"/>
                </a:solidFill>
              </p:spPr>
              <p:txBody>
                <a:bodyPr wrap="none" rtlCol="0">
                  <a:spAutoFit/>
                </a:bodyPr>
                <a:lstStyle/>
                <a:p>
                  <a:r>
                    <a:rPr lang="en-US" b="1" dirty="0"/>
                    <a:t>Averaged </a:t>
                  </a:r>
                  <a:r>
                    <a:rPr lang="en-US" b="1" dirty="0" err="1"/>
                    <a:t>dFC</a:t>
                  </a:r>
                  <a:endParaRPr lang="en-US" b="1" dirty="0"/>
                </a:p>
              </p:txBody>
            </p:sp>
          </p:grpSp>
          <p:grpSp>
            <p:nvGrpSpPr>
              <p:cNvPr id="12" name="Group 11">
                <a:extLst>
                  <a:ext uri="{FF2B5EF4-FFF2-40B4-BE49-F238E27FC236}">
                    <a16:creationId xmlns:a16="http://schemas.microsoft.com/office/drawing/2014/main" id="{79A8C5FB-BF9A-A87B-EE2D-5DDF1CED2ABB}"/>
                  </a:ext>
                </a:extLst>
              </p:cNvPr>
              <p:cNvGrpSpPr/>
              <p:nvPr/>
            </p:nvGrpSpPr>
            <p:grpSpPr>
              <a:xfrm>
                <a:off x="0" y="-141"/>
                <a:ext cx="5059697" cy="6858057"/>
                <a:chOff x="0" y="-141"/>
                <a:chExt cx="5059697" cy="6858113"/>
              </a:xfrm>
            </p:grpSpPr>
            <p:grpSp>
              <p:nvGrpSpPr>
                <p:cNvPr id="13" name="Group 12">
                  <a:extLst>
                    <a:ext uri="{FF2B5EF4-FFF2-40B4-BE49-F238E27FC236}">
                      <a16:creationId xmlns:a16="http://schemas.microsoft.com/office/drawing/2014/main" id="{A28A933A-AC25-CBFE-EE49-2CF873E85582}"/>
                    </a:ext>
                  </a:extLst>
                </p:cNvPr>
                <p:cNvGrpSpPr/>
                <p:nvPr/>
              </p:nvGrpSpPr>
              <p:grpSpPr>
                <a:xfrm>
                  <a:off x="0" y="-141"/>
                  <a:ext cx="5059697" cy="6858113"/>
                  <a:chOff x="0" y="-141"/>
                  <a:chExt cx="5059697" cy="6858113"/>
                </a:xfrm>
              </p:grpSpPr>
              <p:pic>
                <p:nvPicPr>
                  <p:cNvPr id="15" name="Picture 2">
                    <a:extLst>
                      <a:ext uri="{FF2B5EF4-FFF2-40B4-BE49-F238E27FC236}">
                        <a16:creationId xmlns:a16="http://schemas.microsoft.com/office/drawing/2014/main" id="{F12B7019-69F6-4DFD-2302-6D2DA928BCD7}"/>
                      </a:ext>
                    </a:extLst>
                  </p:cNvPr>
                  <p:cNvPicPr>
                    <a:picLocks noChangeAspect="1" noChangeArrowheads="1"/>
                  </p:cNvPicPr>
                  <p:nvPr/>
                </p:nvPicPr>
                <p:blipFill rotWithShape="1">
                  <a:blip r:embed="rId7"/>
                  <a:srcRect l="54685" r="6012"/>
                  <a:stretch/>
                </p:blipFill>
                <p:spPr bwMode="auto">
                  <a:xfrm>
                    <a:off x="227170" y="-28"/>
                    <a:ext cx="48325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0464DD1-83E3-8000-30E6-D72BC8D16B9D}"/>
                      </a:ext>
                    </a:extLst>
                  </p:cNvPr>
                  <p:cNvPicPr>
                    <a:picLocks noChangeAspect="1" noChangeArrowheads="1"/>
                  </p:cNvPicPr>
                  <p:nvPr/>
                </p:nvPicPr>
                <p:blipFill rotWithShape="1">
                  <a:blip r:embed="rId7"/>
                  <a:srcRect l="7024" r="86874"/>
                  <a:stretch/>
                </p:blipFill>
                <p:spPr bwMode="auto">
                  <a:xfrm>
                    <a:off x="0" y="-141"/>
                    <a:ext cx="750278" cy="6858057"/>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3345F92B-2281-6235-777D-0C5517B65DAF}"/>
                    </a:ext>
                  </a:extLst>
                </p:cNvPr>
                <p:cNvSpPr txBox="1"/>
                <p:nvPr/>
              </p:nvSpPr>
              <p:spPr>
                <a:xfrm>
                  <a:off x="1571130" y="87868"/>
                  <a:ext cx="2088520" cy="369332"/>
                </a:xfrm>
                <a:prstGeom prst="rect">
                  <a:avLst/>
                </a:prstGeom>
                <a:solidFill>
                  <a:schemeClr val="bg1"/>
                </a:solidFill>
              </p:spPr>
              <p:txBody>
                <a:bodyPr wrap="none" rtlCol="0">
                  <a:spAutoFit/>
                </a:bodyPr>
                <a:lstStyle/>
                <a:p>
                  <a:r>
                    <a:rPr lang="en-US" b="1" dirty="0"/>
                    <a:t>Leading Eigenvector</a:t>
                  </a:r>
                </a:p>
              </p:txBody>
            </p:sp>
          </p:grpSp>
        </p:grpSp>
      </p:grpSp>
    </p:spTree>
    <p:extLst>
      <p:ext uri="{BB962C8B-B14F-4D97-AF65-F5344CB8AC3E}">
        <p14:creationId xmlns:p14="http://schemas.microsoft.com/office/powerpoint/2010/main" val="3698842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OCD Network Entropy Results</a:t>
            </a:r>
          </a:p>
        </p:txBody>
      </p:sp>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838200" y="1825625"/>
            <a:ext cx="5257800" cy="4351338"/>
          </a:xfrm>
        </p:spPr>
        <p:txBody>
          <a:bodyPr/>
          <a:lstStyle/>
          <a:p>
            <a:r>
              <a:rPr lang="en-US" dirty="0"/>
              <a:t>One network displays significant group-level entropy alterations</a:t>
            </a:r>
          </a:p>
          <a:p>
            <a:pPr lvl="1"/>
            <a:r>
              <a:rPr lang="en-US" dirty="0"/>
              <a:t>Entropy elevated in patients</a:t>
            </a:r>
          </a:p>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047B1164-A5A9-ABEB-EC37-5955C9A2326D}"/>
              </a:ext>
            </a:extLst>
          </p:cNvPr>
          <p:cNvPicPr>
            <a:picLocks noChangeAspect="1"/>
          </p:cNvPicPr>
          <p:nvPr/>
        </p:nvPicPr>
        <p:blipFill rotWithShape="1">
          <a:blip r:embed="rId4"/>
          <a:srcRect l="16188" r="8670"/>
          <a:stretch/>
        </p:blipFill>
        <p:spPr>
          <a:xfrm>
            <a:off x="936719" y="3399612"/>
            <a:ext cx="7890374" cy="2541071"/>
          </a:xfrm>
          <a:prstGeom prst="rect">
            <a:avLst/>
          </a:prstGeom>
        </p:spPr>
      </p:pic>
      <p:grpSp>
        <p:nvGrpSpPr>
          <p:cNvPr id="13" name="Group 12">
            <a:extLst>
              <a:ext uri="{FF2B5EF4-FFF2-40B4-BE49-F238E27FC236}">
                <a16:creationId xmlns:a16="http://schemas.microsoft.com/office/drawing/2014/main" id="{4A8E68BB-DF1E-3EE0-5142-B2DCAF57228D}"/>
              </a:ext>
            </a:extLst>
          </p:cNvPr>
          <p:cNvGrpSpPr/>
          <p:nvPr/>
        </p:nvGrpSpPr>
        <p:grpSpPr>
          <a:xfrm>
            <a:off x="10022332" y="0"/>
            <a:ext cx="1223600" cy="6176961"/>
            <a:chOff x="10492907" y="435446"/>
            <a:chExt cx="1088354" cy="5552239"/>
          </a:xfrm>
        </p:grpSpPr>
        <p:pic>
          <p:nvPicPr>
            <p:cNvPr id="5" name="Picture 4">
              <a:extLst>
                <a:ext uri="{FF2B5EF4-FFF2-40B4-BE49-F238E27FC236}">
                  <a16:creationId xmlns:a16="http://schemas.microsoft.com/office/drawing/2014/main" id="{F8DA2381-1CC3-A3B7-4835-24D971F3E5BA}"/>
                </a:ext>
              </a:extLst>
            </p:cNvPr>
            <p:cNvPicPr>
              <a:picLocks noChangeAspect="1"/>
            </p:cNvPicPr>
            <p:nvPr/>
          </p:nvPicPr>
          <p:blipFill rotWithShape="1">
            <a:blip r:embed="rId5"/>
            <a:srcRect l="18407" t="6879" r="74974" b="7538"/>
            <a:stretch/>
          </p:blipFill>
          <p:spPr>
            <a:xfrm>
              <a:off x="10944225" y="435446"/>
              <a:ext cx="637036" cy="5552239"/>
            </a:xfrm>
            <a:prstGeom prst="rect">
              <a:avLst/>
            </a:prstGeom>
          </p:spPr>
        </p:pic>
        <p:pic>
          <p:nvPicPr>
            <p:cNvPr id="12" name="Picture 11" descr="A picture containing screenshot&#10;&#10;Description automatically generated">
              <a:extLst>
                <a:ext uri="{FF2B5EF4-FFF2-40B4-BE49-F238E27FC236}">
                  <a16:creationId xmlns:a16="http://schemas.microsoft.com/office/drawing/2014/main" id="{C3C936DA-1591-EA0B-76F9-B79CDD8C3D57}"/>
                </a:ext>
              </a:extLst>
            </p:cNvPr>
            <p:cNvPicPr>
              <a:picLocks noChangeAspect="1"/>
            </p:cNvPicPr>
            <p:nvPr/>
          </p:nvPicPr>
          <p:blipFill rotWithShape="1">
            <a:blip r:embed="rId6"/>
            <a:srcRect l="9816" t="8111" r="86443" b="9996"/>
            <a:stretch/>
          </p:blipFill>
          <p:spPr>
            <a:xfrm>
              <a:off x="10492907" y="592830"/>
              <a:ext cx="452165" cy="5182474"/>
            </a:xfrm>
            <a:prstGeom prst="rect">
              <a:avLst/>
            </a:prstGeom>
          </p:spPr>
        </p:pic>
      </p:grpSp>
    </p:spTree>
    <p:extLst>
      <p:ext uri="{BB962C8B-B14F-4D97-AF65-F5344CB8AC3E}">
        <p14:creationId xmlns:p14="http://schemas.microsoft.com/office/powerpoint/2010/main" val="3541974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OCD</a:t>
            </a:r>
          </a:p>
        </p:txBody>
      </p:sp>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838200" y="1825625"/>
            <a:ext cx="4620491" cy="4351338"/>
          </a:xfrm>
        </p:spPr>
        <p:txBody>
          <a:bodyPr/>
          <a:lstStyle/>
          <a:p>
            <a:r>
              <a:rPr lang="en-US" dirty="0"/>
              <a:t>Separates prefrontal-parietal and subcortical-temporal networks</a:t>
            </a:r>
          </a:p>
          <a:p>
            <a:pPr lvl="1"/>
            <a:r>
              <a:rPr lang="en-US" dirty="0"/>
              <a:t>Associated with mood, anxiety disorders</a:t>
            </a:r>
          </a:p>
          <a:p>
            <a:pPr lvl="1"/>
            <a:r>
              <a:rPr lang="en-US" dirty="0"/>
              <a:t>Suggests disruption in top-down inhibition &amp; emotional regulation</a:t>
            </a:r>
          </a:p>
          <a:p>
            <a:r>
              <a:rPr lang="en-US" dirty="0"/>
              <a:t>Occipital nodes implicated:</a:t>
            </a:r>
          </a:p>
          <a:p>
            <a:pPr lvl="1"/>
            <a:r>
              <a:rPr lang="en-US" dirty="0"/>
              <a:t>Known effect on anxiety and contamination obsessions</a:t>
            </a:r>
          </a:p>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6" name="Table 5">
            <a:extLst>
              <a:ext uri="{FF2B5EF4-FFF2-40B4-BE49-F238E27FC236}">
                <a16:creationId xmlns:a16="http://schemas.microsoft.com/office/drawing/2014/main" id="{819AB367-369B-265A-3ACB-0C0C9554B6F1}"/>
              </a:ext>
            </a:extLst>
          </p:cNvPr>
          <p:cNvGraphicFramePr>
            <a:graphicFrameLocks noGrp="1"/>
          </p:cNvGraphicFramePr>
          <p:nvPr/>
        </p:nvGraphicFramePr>
        <p:xfrm>
          <a:off x="5633361" y="61615"/>
          <a:ext cx="6403891" cy="2747258"/>
        </p:xfrm>
        <a:graphic>
          <a:graphicData uri="http://schemas.openxmlformats.org/drawingml/2006/table">
            <a:tbl>
              <a:tblPr firstRow="1" firstCol="1" bandRow="1"/>
              <a:tblGrid>
                <a:gridCol w="3172683">
                  <a:extLst>
                    <a:ext uri="{9D8B030D-6E8A-4147-A177-3AD203B41FA5}">
                      <a16:colId xmlns:a16="http://schemas.microsoft.com/office/drawing/2014/main" val="3120619872"/>
                    </a:ext>
                  </a:extLst>
                </a:gridCol>
                <a:gridCol w="3231208">
                  <a:extLst>
                    <a:ext uri="{9D8B030D-6E8A-4147-A177-3AD203B41FA5}">
                      <a16:colId xmlns:a16="http://schemas.microsoft.com/office/drawing/2014/main" val="580965228"/>
                    </a:ext>
                  </a:extLst>
                </a:gridCol>
              </a:tblGrid>
              <a:tr h="407902">
                <a:tc gridSpan="2">
                  <a:txBody>
                    <a:bodyPr/>
                    <a:lstStyle/>
                    <a:p>
                      <a:pPr algn="ctr" fontAlgn="b">
                        <a:spcBef>
                          <a:spcPts val="0"/>
                        </a:spcBef>
                        <a:spcAft>
                          <a:spcPts val="0"/>
                        </a:spcAft>
                      </a:pPr>
                      <a:r>
                        <a:rPr lang="en-US" sz="1400" b="1" i="0" u="none" strike="noStrike" dirty="0">
                          <a:solidFill>
                            <a:srgbClr val="000000"/>
                          </a:solidFill>
                          <a:effectLst/>
                          <a:latin typeface="Calibri" panose="020F0502020204030204" pitchFamily="34" charset="0"/>
                          <a:ea typeface="Times New Roman" panose="02020603050405020304" pitchFamily="18" charset="0"/>
                        </a:rPr>
                        <a:t>Component 1 (</a:t>
                      </a:r>
                      <a:r>
                        <a:rPr lang="en-US" sz="1400" b="1" i="1" u="none" strike="noStrike" dirty="0">
                          <a:solidFill>
                            <a:srgbClr val="000000"/>
                          </a:solidFill>
                          <a:effectLst/>
                          <a:latin typeface="Calibri" panose="020F0502020204030204" pitchFamily="34" charset="0"/>
                          <a:ea typeface="Times New Roman" panose="02020603050405020304" pitchFamily="18" charset="0"/>
                        </a:rPr>
                        <a:t>z</a:t>
                      </a:r>
                      <a:r>
                        <a:rPr lang="en-US" sz="1400" b="1" i="0" u="none" strike="noStrike" dirty="0">
                          <a:solidFill>
                            <a:srgbClr val="000000"/>
                          </a:solidFill>
                          <a:effectLst/>
                          <a:latin typeface="Calibri" panose="020F0502020204030204" pitchFamily="34" charset="0"/>
                          <a:ea typeface="Times New Roman" panose="02020603050405020304" pitchFamily="18" charset="0"/>
                        </a:rPr>
                        <a:t> &gt; 1.3)</a:t>
                      </a:r>
                      <a:endParaRPr lang="en-US" sz="1400" b="0" i="0" u="none" strike="noStrike" dirty="0">
                        <a:effectLst/>
                        <a:latin typeface="Arial" panose="020B0604020202020204" pitchFamily="34" charset="0"/>
                      </a:endParaRPr>
                    </a:p>
                  </a:txBody>
                  <a:tcPr marL="189622" marR="189622" marT="94811" marB="94811">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084843958"/>
                  </a:ext>
                </a:extLst>
              </a:tr>
              <a:tr h="411639">
                <a:tc>
                  <a:txBody>
                    <a:bodyPr/>
                    <a:lstStyle/>
                    <a:p>
                      <a:pPr algn="ctr" fontAlgn="b">
                        <a:spcBef>
                          <a:spcPts val="0"/>
                        </a:spcBef>
                        <a:spcAft>
                          <a:spcPts val="0"/>
                        </a:spcAft>
                      </a:pPr>
                      <a:r>
                        <a:rPr lang="en-US" sz="1400" b="1" i="0" u="none" strike="noStrike" dirty="0">
                          <a:solidFill>
                            <a:srgbClr val="000000"/>
                          </a:solidFill>
                          <a:effectLst/>
                          <a:latin typeface="Calibri" panose="020F0502020204030204" pitchFamily="34" charset="0"/>
                          <a:ea typeface="Times New Roman" panose="02020603050405020304" pitchFamily="18" charset="0"/>
                        </a:rPr>
                        <a:t>Positive</a:t>
                      </a:r>
                      <a:endParaRPr lang="en-US" sz="1400" b="0" i="0" u="none" strike="noStrike" dirty="0">
                        <a:effectLst/>
                        <a:latin typeface="Arial" panose="020B0604020202020204" pitchFamily="34" charset="0"/>
                      </a:endParaRPr>
                    </a:p>
                  </a:txBody>
                  <a:tcPr marL="142217" marR="142217" marT="1975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400" b="1" i="0" u="none" strike="noStrike">
                          <a:solidFill>
                            <a:srgbClr val="000000"/>
                          </a:solidFill>
                          <a:effectLst/>
                          <a:latin typeface="Calibri" panose="020F0502020204030204" pitchFamily="34" charset="0"/>
                          <a:ea typeface="Times New Roman" panose="02020603050405020304" pitchFamily="18" charset="0"/>
                        </a:rPr>
                        <a:t>Negative </a:t>
                      </a:r>
                      <a:endParaRPr lang="en-US" sz="1400" b="0" i="0" u="none" strike="noStrike">
                        <a:effectLst/>
                        <a:latin typeface="Arial" panose="020B0604020202020204" pitchFamily="34" charset="0"/>
                      </a:endParaRPr>
                    </a:p>
                  </a:txBody>
                  <a:tcPr marL="142217" marR="142217" marT="1975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1655111"/>
                  </a:ext>
                </a:extLst>
              </a:tr>
              <a:tr h="295933">
                <a:tc>
                  <a:txBody>
                    <a:bodyPr/>
                    <a:lstStyle/>
                    <a:p>
                      <a:pPr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rPr>
                        <a:t>L Precentral Gyrus</a:t>
                      </a:r>
                      <a:endParaRPr lang="en-US" sz="1400" b="0" i="0" u="none" strike="noStrike" dirty="0">
                        <a:effectLst/>
                        <a:latin typeface="Arial" panose="020B0604020202020204" pitchFamily="34" charset="0"/>
                      </a:endParaRPr>
                    </a:p>
                  </a:txBody>
                  <a:tcPr marL="142217" marR="142217" marT="1975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rPr>
                        <a:t>L Amygdala</a:t>
                      </a:r>
                      <a:endParaRPr lang="en-US" sz="1400" b="0" i="0" u="none" strike="noStrike" dirty="0">
                        <a:effectLst/>
                        <a:latin typeface="Arial" panose="020B0604020202020204" pitchFamily="34" charset="0"/>
                      </a:endParaRPr>
                    </a:p>
                  </a:txBody>
                  <a:tcPr marL="142217" marR="142217" marT="1975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930056855"/>
                  </a:ext>
                </a:extLst>
              </a:tr>
              <a:tr h="0">
                <a:tc>
                  <a:txBody>
                    <a:bodyPr/>
                    <a:lstStyle/>
                    <a:p>
                      <a:pPr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rPr>
                        <a:t>L Superior Frontal Gyrus, Orbital Part</a:t>
                      </a:r>
                      <a:endParaRPr lang="en-US" sz="1400" b="0" i="0" u="none" strike="noStrike" dirty="0">
                        <a:effectLst/>
                        <a:latin typeface="Arial" panose="020B0604020202020204" pitchFamily="34" charset="0"/>
                      </a:endParaRPr>
                    </a:p>
                  </a:txBody>
                  <a:tcPr marL="142217" marR="142217" marT="1975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rPr>
                        <a:t>R Temporal Pole: Middle Temporal Gyrus</a:t>
                      </a:r>
                      <a:endParaRPr lang="en-US" sz="1400" b="0" i="0" u="none" strike="noStrike">
                        <a:effectLst/>
                        <a:latin typeface="Arial" panose="020B0604020202020204" pitchFamily="34" charset="0"/>
                      </a:endParaRPr>
                    </a:p>
                  </a:txBody>
                  <a:tcPr marL="142217" marR="142217" marT="1975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40222908"/>
                  </a:ext>
                </a:extLst>
              </a:tr>
              <a:tr h="223417">
                <a:tc>
                  <a:txBody>
                    <a:bodyPr/>
                    <a:lstStyle/>
                    <a:p>
                      <a:pPr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rPr>
                        <a:t>L Middle Frontal Gyrus, Orbital Part</a:t>
                      </a:r>
                      <a:endParaRPr lang="en-US" sz="1400" b="0" i="0" u="none" strike="noStrike" dirty="0">
                        <a:effectLst/>
                        <a:latin typeface="Arial" panose="020B0604020202020204" pitchFamily="34" charset="0"/>
                      </a:endParaRPr>
                    </a:p>
                  </a:txBody>
                  <a:tcPr marL="142217" marR="142217" marT="1975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rPr>
                        <a:t>R Middle Temporal Gyrus</a:t>
                      </a:r>
                      <a:endParaRPr lang="en-US" sz="1400" b="0" i="0" u="none" strike="noStrike">
                        <a:effectLst/>
                        <a:latin typeface="Arial" panose="020B0604020202020204" pitchFamily="34" charset="0"/>
                      </a:endParaRPr>
                    </a:p>
                  </a:txBody>
                  <a:tcPr marL="142217" marR="142217" marT="1975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489813871"/>
                  </a:ext>
                </a:extLst>
              </a:tr>
              <a:tr h="232276">
                <a:tc>
                  <a:txBody>
                    <a:bodyPr/>
                    <a:lstStyle/>
                    <a:p>
                      <a:pPr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rPr>
                        <a:t>L Inferior Frontal Gyrus, Opercular Part</a:t>
                      </a:r>
                      <a:endParaRPr lang="en-US" sz="1400" b="0" i="0" u="none" strike="noStrike" dirty="0">
                        <a:effectLst/>
                        <a:latin typeface="Arial" panose="020B0604020202020204" pitchFamily="34" charset="0"/>
                      </a:endParaRPr>
                    </a:p>
                  </a:txBody>
                  <a:tcPr marL="142217" marR="142217" marT="1975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rPr>
                        <a:t>R Lenticular Nucleus, Pallidum</a:t>
                      </a:r>
                      <a:endParaRPr lang="en-US" sz="1400" b="0" i="0" u="none" strike="noStrike">
                        <a:effectLst/>
                        <a:latin typeface="Arial" panose="020B0604020202020204" pitchFamily="34" charset="0"/>
                      </a:endParaRPr>
                    </a:p>
                  </a:txBody>
                  <a:tcPr marL="142217" marR="142217" marT="1975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91900361"/>
                  </a:ext>
                </a:extLst>
              </a:tr>
              <a:tr h="227764">
                <a:tc>
                  <a:txBody>
                    <a:bodyPr/>
                    <a:lstStyle/>
                    <a:p>
                      <a:pPr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rPr>
                        <a:t>L Cuneus</a:t>
                      </a:r>
                      <a:endParaRPr lang="en-US" sz="1400" b="0" i="0" u="none" strike="noStrike">
                        <a:effectLst/>
                        <a:latin typeface="Arial" panose="020B0604020202020204" pitchFamily="34" charset="0"/>
                      </a:endParaRPr>
                    </a:p>
                  </a:txBody>
                  <a:tcPr marL="142217" marR="142217" marT="1975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rPr>
                        <a:t>R Lenticular Nucleus, Putamen</a:t>
                      </a:r>
                      <a:endParaRPr lang="en-US" sz="1400" b="0" i="0" u="none" strike="noStrike">
                        <a:effectLst/>
                        <a:latin typeface="Arial" panose="020B0604020202020204" pitchFamily="34" charset="0"/>
                      </a:endParaRPr>
                    </a:p>
                  </a:txBody>
                  <a:tcPr marL="142217" marR="142217" marT="1975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614180542"/>
                  </a:ext>
                </a:extLst>
              </a:tr>
              <a:tr h="210552">
                <a:tc>
                  <a:txBody>
                    <a:bodyPr/>
                    <a:lstStyle/>
                    <a:p>
                      <a:pPr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rPr>
                        <a:t>R Inferior Parietal Gyri</a:t>
                      </a:r>
                      <a:endParaRPr lang="en-US" sz="1400" b="0" i="0" u="none" strike="noStrike">
                        <a:effectLst/>
                        <a:latin typeface="Arial" panose="020B0604020202020204" pitchFamily="34" charset="0"/>
                      </a:endParaRPr>
                    </a:p>
                  </a:txBody>
                  <a:tcPr marL="142217" marR="142217" marT="1975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rPr>
                        <a:t>R Middle Occipital Gyrus</a:t>
                      </a:r>
                      <a:endParaRPr lang="en-US" sz="1400" b="0" i="0" u="none" strike="noStrike">
                        <a:effectLst/>
                        <a:latin typeface="Arial" panose="020B0604020202020204" pitchFamily="34" charset="0"/>
                      </a:endParaRPr>
                    </a:p>
                  </a:txBody>
                  <a:tcPr marL="142217" marR="142217" marT="1975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62402618"/>
                  </a:ext>
                </a:extLst>
              </a:tr>
              <a:tr h="206040">
                <a:tc>
                  <a:txBody>
                    <a:bodyPr/>
                    <a:lstStyle/>
                    <a:p>
                      <a:pPr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rPr>
                        <a:t>R Olfactory Cortex</a:t>
                      </a:r>
                      <a:endParaRPr lang="en-US" sz="1400" b="0" i="0" u="none" strike="noStrike">
                        <a:effectLst/>
                        <a:latin typeface="Arial" panose="020B0604020202020204" pitchFamily="34" charset="0"/>
                      </a:endParaRPr>
                    </a:p>
                  </a:txBody>
                  <a:tcPr marL="142217" marR="142217" marT="1975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l" fontAlgn="b">
                        <a:spcBef>
                          <a:spcPts val="0"/>
                        </a:spcBef>
                        <a:spcAft>
                          <a:spcPts val="0"/>
                        </a:spcAft>
                      </a:pPr>
                      <a:r>
                        <a:rPr lang="en-US" sz="1400" b="0" i="0" u="none" strike="noStrike">
                          <a:solidFill>
                            <a:srgbClr val="000000"/>
                          </a:solidFill>
                          <a:effectLst/>
                          <a:latin typeface="Calibri" panose="020F0502020204030204" pitchFamily="34" charset="0"/>
                          <a:ea typeface="Times New Roman" panose="02020603050405020304" pitchFamily="18" charset="0"/>
                        </a:rPr>
                        <a:t>R Lingual Gyrus</a:t>
                      </a:r>
                      <a:endParaRPr lang="en-US" sz="1400" b="0" i="0" u="none" strike="noStrike">
                        <a:effectLst/>
                        <a:latin typeface="Arial" panose="020B0604020202020204" pitchFamily="34" charset="0"/>
                      </a:endParaRPr>
                    </a:p>
                  </a:txBody>
                  <a:tcPr marL="142217" marR="142217" marT="1975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538724410"/>
                  </a:ext>
                </a:extLst>
              </a:tr>
              <a:tr h="201528">
                <a:tc>
                  <a:txBody>
                    <a:bodyPr/>
                    <a:lstStyle/>
                    <a:p>
                      <a:pPr algn="l" fontAlgn="b">
                        <a:spcBef>
                          <a:spcPts val="0"/>
                        </a:spcBef>
                        <a:spcAft>
                          <a:spcPts val="0"/>
                        </a:spcAft>
                      </a:pPr>
                      <a:r>
                        <a:rPr lang="en-US" sz="1400" b="0" i="0" u="none" strike="noStrike" dirty="0">
                          <a:solidFill>
                            <a:srgbClr val="000000"/>
                          </a:solidFill>
                          <a:effectLst/>
                          <a:latin typeface="Calibri" panose="020F0502020204030204" pitchFamily="34" charset="0"/>
                          <a:ea typeface="Times New Roman" panose="02020603050405020304" pitchFamily="18" charset="0"/>
                        </a:rPr>
                        <a:t>R Superior Frontal Gyrus, Orbital Part</a:t>
                      </a:r>
                      <a:endParaRPr lang="en-US" sz="1400" b="0" i="0" u="none" strike="noStrike" dirty="0">
                        <a:effectLst/>
                        <a:latin typeface="Arial" panose="020B0604020202020204" pitchFamily="34" charset="0"/>
                      </a:endParaRPr>
                    </a:p>
                  </a:txBody>
                  <a:tcPr marL="142217" marR="142217" marT="1975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0000"/>
                    </a:solidFill>
                  </a:tcPr>
                </a:tc>
                <a:tc>
                  <a:txBody>
                    <a:bodyPr/>
                    <a:lstStyle/>
                    <a:p>
                      <a:pPr algn="l" fontAlgn="b">
                        <a:spcBef>
                          <a:spcPts val="0"/>
                        </a:spcBef>
                        <a:spcAft>
                          <a:spcPts val="0"/>
                        </a:spcAft>
                      </a:pPr>
                      <a:endParaRPr lang="en-US" sz="1400" b="0" i="0" u="none" strike="noStrike" dirty="0">
                        <a:effectLst/>
                        <a:latin typeface="Arial" panose="020B0604020202020204" pitchFamily="34" charset="0"/>
                      </a:endParaRPr>
                    </a:p>
                  </a:txBody>
                  <a:tcPr marL="142217" marR="142217" marT="1975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49722439"/>
                  </a:ext>
                </a:extLst>
              </a:tr>
            </a:tbl>
          </a:graphicData>
        </a:graphic>
      </p:graphicFrame>
      <p:grpSp>
        <p:nvGrpSpPr>
          <p:cNvPr id="5" name="Group 4">
            <a:extLst>
              <a:ext uri="{FF2B5EF4-FFF2-40B4-BE49-F238E27FC236}">
                <a16:creationId xmlns:a16="http://schemas.microsoft.com/office/drawing/2014/main" id="{51697EC1-B7D2-49B4-759B-C262680BEFA0}"/>
              </a:ext>
            </a:extLst>
          </p:cNvPr>
          <p:cNvGrpSpPr/>
          <p:nvPr/>
        </p:nvGrpSpPr>
        <p:grpSpPr>
          <a:xfrm>
            <a:off x="5633361" y="2923100"/>
            <a:ext cx="6403891" cy="3192248"/>
            <a:chOff x="6175296" y="0"/>
            <a:chExt cx="6016703" cy="2957600"/>
          </a:xfrm>
        </p:grpSpPr>
        <p:pic>
          <p:nvPicPr>
            <p:cNvPr id="15" name="Picture 14" descr="A close-up of a brain&#10;&#10;Description automatically generated with medium confidence">
              <a:extLst>
                <a:ext uri="{FF2B5EF4-FFF2-40B4-BE49-F238E27FC236}">
                  <a16:creationId xmlns:a16="http://schemas.microsoft.com/office/drawing/2014/main" id="{57C08C1E-AECD-911E-0CD6-BE616716F291}"/>
                </a:ext>
              </a:extLst>
            </p:cNvPr>
            <p:cNvPicPr>
              <a:picLocks noChangeAspect="1"/>
            </p:cNvPicPr>
            <p:nvPr/>
          </p:nvPicPr>
          <p:blipFill rotWithShape="1">
            <a:blip r:embed="rId5"/>
            <a:srcRect t="51674" r="7618" b="8267"/>
            <a:stretch/>
          </p:blipFill>
          <p:spPr>
            <a:xfrm>
              <a:off x="8575964" y="0"/>
              <a:ext cx="3616035" cy="2956196"/>
            </a:xfrm>
            <a:prstGeom prst="rect">
              <a:avLst/>
            </a:prstGeom>
          </p:spPr>
        </p:pic>
        <p:pic>
          <p:nvPicPr>
            <p:cNvPr id="4" name="Picture 3" descr="A close-up of a brain&#10;&#10;Description automatically generated with medium confidence">
              <a:extLst>
                <a:ext uri="{FF2B5EF4-FFF2-40B4-BE49-F238E27FC236}">
                  <a16:creationId xmlns:a16="http://schemas.microsoft.com/office/drawing/2014/main" id="{24D824BF-2ED8-D4D6-5293-CEB68A79C59B}"/>
                </a:ext>
              </a:extLst>
            </p:cNvPr>
            <p:cNvPicPr>
              <a:picLocks noChangeAspect="1"/>
            </p:cNvPicPr>
            <p:nvPr/>
          </p:nvPicPr>
          <p:blipFill rotWithShape="1">
            <a:blip r:embed="rId5"/>
            <a:srcRect l="19720" t="2497" r="15531" b="55192"/>
            <a:stretch/>
          </p:blipFill>
          <p:spPr>
            <a:xfrm>
              <a:off x="6175296" y="0"/>
              <a:ext cx="2400668" cy="2957600"/>
            </a:xfrm>
            <a:prstGeom prst="rect">
              <a:avLst/>
            </a:prstGeom>
          </p:spPr>
        </p:pic>
      </p:grpSp>
    </p:spTree>
    <p:extLst>
      <p:ext uri="{BB962C8B-B14F-4D97-AF65-F5344CB8AC3E}">
        <p14:creationId xmlns:p14="http://schemas.microsoft.com/office/powerpoint/2010/main" val="1149554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1051560" y="586822"/>
            <a:ext cx="3657600" cy="1645920"/>
          </a:xfrm>
        </p:spPr>
        <p:txBody>
          <a:bodyPr>
            <a:normAutofit/>
          </a:bodyPr>
          <a:lstStyle/>
          <a:p>
            <a:r>
              <a:rPr lang="en-US" sz="3200"/>
              <a:t>Joint Entropy in </a:t>
            </a:r>
            <a:br>
              <a:rPr lang="en-US" sz="3200"/>
            </a:br>
            <a:r>
              <a:rPr lang="en-US" sz="3200"/>
              <a:t>Four Groups</a:t>
            </a:r>
          </a:p>
        </p:txBody>
      </p:sp>
      <p:sp>
        <p:nvSpPr>
          <p:cNvPr id="20" name="Rectangle 1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5250106" y="586822"/>
            <a:ext cx="6106742" cy="1645920"/>
          </a:xfrm>
        </p:spPr>
        <p:txBody>
          <a:bodyPr anchor="ctr">
            <a:normAutofit/>
          </a:bodyPr>
          <a:lstStyle/>
          <a:p>
            <a:r>
              <a:rPr lang="en-US" sz="1800"/>
              <a:t>Elevated entropy across psychiatric disorders.</a:t>
            </a:r>
          </a:p>
          <a:p>
            <a:pPr lvl="1"/>
            <a:r>
              <a:rPr lang="en-US" sz="1800"/>
              <a:t>Highest: schizophrenia</a:t>
            </a:r>
          </a:p>
          <a:p>
            <a:pPr lvl="1"/>
            <a:r>
              <a:rPr lang="en-US" sz="1800"/>
              <a:t>Possible breakdown in cortical processing hierarchy?</a:t>
            </a:r>
          </a:p>
          <a:p>
            <a:endParaRPr lang="en-US" sz="1800"/>
          </a:p>
        </p:txBody>
      </p:sp>
      <p:pic>
        <p:nvPicPr>
          <p:cNvPr id="3" name="Picture 2" descr="Chart&#10;&#10;Description automatically generated with low confidence">
            <a:extLst>
              <a:ext uri="{FF2B5EF4-FFF2-40B4-BE49-F238E27FC236}">
                <a16:creationId xmlns:a16="http://schemas.microsoft.com/office/drawing/2014/main" id="{370C95F1-BB3D-5751-EB05-41BB085C2E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783" y="3114655"/>
            <a:ext cx="5481509" cy="2713347"/>
          </a:xfrm>
          <a:prstGeom prst="rect">
            <a:avLst/>
          </a:prstGeom>
        </p:spPr>
      </p:pic>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CA9865B-6604-3EEF-89E5-F3826D2FD6CE}"/>
                  </a:ext>
                </a:extLst>
              </p:cNvPr>
              <p:cNvGraphicFramePr>
                <a:graphicFrameLocks noGrp="1"/>
              </p:cNvGraphicFramePr>
              <p:nvPr>
                <p:extLst>
                  <p:ext uri="{D42A27DB-BD31-4B8C-83A1-F6EECF244321}">
                    <p14:modId xmlns:p14="http://schemas.microsoft.com/office/powerpoint/2010/main" val="150840416"/>
                  </p:ext>
                </p:extLst>
              </p:nvPr>
            </p:nvGraphicFramePr>
            <p:xfrm>
              <a:off x="6198781" y="3255112"/>
              <a:ext cx="5523084" cy="2432437"/>
            </p:xfrm>
            <a:graphic>
              <a:graphicData uri="http://schemas.openxmlformats.org/drawingml/2006/table">
                <a:tbl>
                  <a:tblPr firstRow="1" firstCol="1" bandRow="1">
                    <a:noFill/>
                    <a:tableStyleId>{74C1A8A3-306A-4EB7-A6B1-4F7E0EB9C5D6}</a:tableStyleId>
                  </a:tblPr>
                  <a:tblGrid>
                    <a:gridCol w="1850166">
                      <a:extLst>
                        <a:ext uri="{9D8B030D-6E8A-4147-A177-3AD203B41FA5}">
                          <a16:colId xmlns:a16="http://schemas.microsoft.com/office/drawing/2014/main" val="984119608"/>
                        </a:ext>
                      </a:extLst>
                    </a:gridCol>
                    <a:gridCol w="1266584">
                      <a:extLst>
                        <a:ext uri="{9D8B030D-6E8A-4147-A177-3AD203B41FA5}">
                          <a16:colId xmlns:a16="http://schemas.microsoft.com/office/drawing/2014/main" val="2690653885"/>
                        </a:ext>
                      </a:extLst>
                    </a:gridCol>
                    <a:gridCol w="1076622">
                      <a:extLst>
                        <a:ext uri="{9D8B030D-6E8A-4147-A177-3AD203B41FA5}">
                          <a16:colId xmlns:a16="http://schemas.microsoft.com/office/drawing/2014/main" val="222010756"/>
                        </a:ext>
                      </a:extLst>
                    </a:gridCol>
                    <a:gridCol w="1329712">
                      <a:extLst>
                        <a:ext uri="{9D8B030D-6E8A-4147-A177-3AD203B41FA5}">
                          <a16:colId xmlns:a16="http://schemas.microsoft.com/office/drawing/2014/main" val="1245419922"/>
                        </a:ext>
                      </a:extLst>
                    </a:gridCol>
                  </a:tblGrid>
                  <a:tr h="303281">
                    <a:tc>
                      <a:txBody>
                        <a:bodyPr/>
                        <a:lstStyle/>
                        <a:p>
                          <a:pPr algn="r"/>
                          <a:r>
                            <a:rPr lang="en-US" sz="1000" b="1">
                              <a:solidFill>
                                <a:schemeClr val="tx1">
                                  <a:lumMod val="75000"/>
                                  <a:lumOff val="25000"/>
                                </a:schemeClr>
                              </a:solidFill>
                              <a:effectLst/>
                            </a:rPr>
                            <a:t>Comparison</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000" b="1">
                              <a:solidFill>
                                <a:schemeClr val="tx1">
                                  <a:lumMod val="75000"/>
                                  <a:lumOff val="25000"/>
                                </a:schemeClr>
                              </a:solidFill>
                              <a:effectLst/>
                            </a:rPr>
                            <a:t>p-value</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000" b="1">
                              <a:solidFill>
                                <a:schemeClr val="tx1">
                                  <a:lumMod val="75000"/>
                                  <a:lumOff val="25000"/>
                                </a:schemeClr>
                              </a:solidFill>
                              <a:effectLst/>
                            </a:rPr>
                            <a:t>Hodges’ G</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000" b="1">
                              <a:solidFill>
                                <a:schemeClr val="tx1">
                                  <a:lumMod val="75000"/>
                                  <a:lumOff val="25000"/>
                                </a:schemeClr>
                              </a:solidFill>
                              <a:effectLst/>
                            </a:rPr>
                            <a:t>Significant?</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43742824"/>
                      </a:ext>
                    </a:extLst>
                  </a:tr>
                  <a:tr h="458016">
                    <a:tc>
                      <a:txBody>
                        <a:bodyPr/>
                        <a:lstStyle/>
                        <a:p>
                          <a:pPr algn="r"/>
                          <a:r>
                            <a:rPr lang="en-US" sz="1000" b="1">
                              <a:solidFill>
                                <a:schemeClr val="tx1">
                                  <a:lumMod val="75000"/>
                                  <a:lumOff val="25000"/>
                                </a:schemeClr>
                              </a:solidFill>
                              <a:effectLst/>
                            </a:rPr>
                            <a:t>Controls vs. schizophrenia</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9525" cap="flat" cmpd="sng" algn="ctr">
                          <a:solidFill>
                            <a:srgbClr val="D8DCDC"/>
                          </a:solidFill>
                          <a:prstDash val="solid"/>
                        </a:lnT>
                        <a:lnB w="12700" cmpd="sng">
                          <a:noFill/>
                          <a:prstDash val="solid"/>
                        </a:lnB>
                        <a:noFill/>
                      </a:tcPr>
                    </a:tc>
                    <a:tc>
                      <a:txBody>
                        <a:bodyPr/>
                        <a:lstStyle/>
                        <a:p>
                          <a:pPr/>
                          <a14:m>
                            <m:oMathPara xmlns:m="http://schemas.openxmlformats.org/officeDocument/2006/math">
                              <m:oMathParaPr>
                                <m:jc m:val="centerGroup"/>
                              </m:oMathParaPr>
                              <m:oMath xmlns:m="http://schemas.openxmlformats.org/officeDocument/2006/math">
                                <m:r>
                                  <a:rPr lang="en-US" sz="1000">
                                    <a:solidFill>
                                      <a:schemeClr val="tx1">
                                        <a:lumMod val="75000"/>
                                        <a:lumOff val="25000"/>
                                      </a:schemeClr>
                                    </a:solidFill>
                                    <a:effectLst/>
                                    <a:latin typeface="Cambria Math" panose="02040503050406030204" pitchFamily="18" charset="0"/>
                                  </a:rPr>
                                  <m:t>9.999×</m:t>
                                </m:r>
                                <m:sSup>
                                  <m:sSupPr>
                                    <m:ctrlPr>
                                      <a:rPr lang="en-ES" sz="1000" i="1">
                                        <a:solidFill>
                                          <a:schemeClr val="tx1">
                                            <a:lumMod val="75000"/>
                                            <a:lumOff val="25000"/>
                                          </a:schemeClr>
                                        </a:solidFill>
                                        <a:effectLst/>
                                        <a:latin typeface="Cambria Math" panose="02040503050406030204" pitchFamily="18" charset="0"/>
                                      </a:rPr>
                                    </m:ctrlPr>
                                  </m:sSupPr>
                                  <m:e>
                                    <m:r>
                                      <a:rPr lang="en-US" sz="1000">
                                        <a:solidFill>
                                          <a:schemeClr val="tx1">
                                            <a:lumMod val="75000"/>
                                            <a:lumOff val="25000"/>
                                          </a:schemeClr>
                                        </a:solidFill>
                                        <a:effectLst/>
                                        <a:latin typeface="Cambria Math" panose="02040503050406030204" pitchFamily="18" charset="0"/>
                                      </a:rPr>
                                      <m:t>10</m:t>
                                    </m:r>
                                  </m:e>
                                  <m:sup>
                                    <m:r>
                                      <a:rPr lang="en-US" sz="1000">
                                        <a:solidFill>
                                          <a:schemeClr val="tx1">
                                            <a:lumMod val="75000"/>
                                            <a:lumOff val="25000"/>
                                          </a:schemeClr>
                                        </a:solidFill>
                                        <a:effectLst/>
                                        <a:latin typeface="Cambria Math" panose="02040503050406030204" pitchFamily="18" charset="0"/>
                                      </a:rPr>
                                      <m:t>−5</m:t>
                                    </m:r>
                                  </m:sup>
                                </m:sSup>
                              </m:oMath>
                            </m:oMathPara>
                          </a14:m>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000">
                              <a:solidFill>
                                <a:schemeClr val="tx1">
                                  <a:lumMod val="75000"/>
                                  <a:lumOff val="25000"/>
                                </a:schemeClr>
                              </a:solidFill>
                              <a:effectLst/>
                            </a:rPr>
                            <a:t>-0.7430</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000">
                              <a:solidFill>
                                <a:schemeClr val="tx1">
                                  <a:lumMod val="75000"/>
                                  <a:lumOff val="25000"/>
                                </a:schemeClr>
                              </a:solidFill>
                              <a:effectLst/>
                            </a:rPr>
                            <a:t>True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949007314"/>
                      </a:ext>
                    </a:extLst>
                  </a:tr>
                  <a:tr h="303281">
                    <a:tc>
                      <a:txBody>
                        <a:bodyPr/>
                        <a:lstStyle/>
                        <a:p>
                          <a:pPr algn="r"/>
                          <a:r>
                            <a:rPr lang="en-US" sz="1000" b="1">
                              <a:solidFill>
                                <a:schemeClr val="tx1">
                                  <a:lumMod val="75000"/>
                                  <a:lumOff val="25000"/>
                                </a:schemeClr>
                              </a:solidFill>
                              <a:effectLst/>
                            </a:rPr>
                            <a:t>Controls vs. bipolar</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a14:m>
                            <m:oMathPara xmlns:m="http://schemas.openxmlformats.org/officeDocument/2006/math">
                              <m:oMathParaPr>
                                <m:jc m:val="centerGroup"/>
                              </m:oMathParaPr>
                              <m:oMath xmlns:m="http://schemas.openxmlformats.org/officeDocument/2006/math">
                                <m:r>
                                  <a:rPr lang="en-US" sz="1000">
                                    <a:solidFill>
                                      <a:schemeClr val="tx1">
                                        <a:lumMod val="75000"/>
                                        <a:lumOff val="25000"/>
                                      </a:schemeClr>
                                    </a:solidFill>
                                    <a:effectLst/>
                                    <a:latin typeface="Cambria Math" panose="02040503050406030204" pitchFamily="18" charset="0"/>
                                  </a:rPr>
                                  <m:t>2.9997×</m:t>
                                </m:r>
                                <m:sSup>
                                  <m:sSupPr>
                                    <m:ctrlPr>
                                      <a:rPr lang="en-ES" sz="1000" i="1">
                                        <a:solidFill>
                                          <a:schemeClr val="tx1">
                                            <a:lumMod val="75000"/>
                                            <a:lumOff val="25000"/>
                                          </a:schemeClr>
                                        </a:solidFill>
                                        <a:effectLst/>
                                        <a:latin typeface="Cambria Math" panose="02040503050406030204" pitchFamily="18" charset="0"/>
                                      </a:rPr>
                                    </m:ctrlPr>
                                  </m:sSupPr>
                                  <m:e>
                                    <m:r>
                                      <a:rPr lang="en-US" sz="1000">
                                        <a:solidFill>
                                          <a:schemeClr val="tx1">
                                            <a:lumMod val="75000"/>
                                            <a:lumOff val="25000"/>
                                          </a:schemeClr>
                                        </a:solidFill>
                                        <a:effectLst/>
                                        <a:latin typeface="Cambria Math" panose="02040503050406030204" pitchFamily="18" charset="0"/>
                                      </a:rPr>
                                      <m:t>10</m:t>
                                    </m:r>
                                  </m:e>
                                  <m:sup>
                                    <m:r>
                                      <a:rPr lang="en-US" sz="1000">
                                        <a:solidFill>
                                          <a:schemeClr val="tx1">
                                            <a:lumMod val="75000"/>
                                            <a:lumOff val="25000"/>
                                          </a:schemeClr>
                                        </a:solidFill>
                                        <a:effectLst/>
                                        <a:latin typeface="Cambria Math" panose="02040503050406030204" pitchFamily="18" charset="0"/>
                                      </a:rPr>
                                      <m:t>−4</m:t>
                                    </m:r>
                                  </m:sup>
                                </m:sSup>
                              </m:oMath>
                            </m:oMathPara>
                          </a14:m>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000">
                              <a:solidFill>
                                <a:schemeClr val="tx1">
                                  <a:lumMod val="75000"/>
                                  <a:lumOff val="25000"/>
                                </a:schemeClr>
                              </a:solidFill>
                              <a:effectLst/>
                            </a:rPr>
                            <a:t>-0.6134</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000">
                              <a:solidFill>
                                <a:schemeClr val="tx1">
                                  <a:lumMod val="75000"/>
                                  <a:lumOff val="25000"/>
                                </a:schemeClr>
                              </a:solidFill>
                              <a:effectLst/>
                            </a:rPr>
                            <a:t>True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692248117"/>
                      </a:ext>
                    </a:extLst>
                  </a:tr>
                  <a:tr h="303281">
                    <a:tc>
                      <a:txBody>
                        <a:bodyPr/>
                        <a:lstStyle/>
                        <a:p>
                          <a:pPr algn="r"/>
                          <a:r>
                            <a:rPr lang="en-US" sz="1000" b="1">
                              <a:solidFill>
                                <a:schemeClr val="tx1">
                                  <a:lumMod val="75000"/>
                                  <a:lumOff val="25000"/>
                                </a:schemeClr>
                              </a:solidFill>
                              <a:effectLst/>
                            </a:rPr>
                            <a:t>Controls vs. ADHD</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a14:m>
                            <m:oMathPara xmlns:m="http://schemas.openxmlformats.org/officeDocument/2006/math">
                              <m:oMathParaPr>
                                <m:jc m:val="centerGroup"/>
                              </m:oMathParaPr>
                              <m:oMath xmlns:m="http://schemas.openxmlformats.org/officeDocument/2006/math">
                                <m:r>
                                  <a:rPr lang="en-US" sz="1000">
                                    <a:solidFill>
                                      <a:schemeClr val="tx1">
                                        <a:lumMod val="75000"/>
                                        <a:lumOff val="25000"/>
                                      </a:schemeClr>
                                    </a:solidFill>
                                    <a:effectLst/>
                                    <a:latin typeface="Cambria Math" panose="02040503050406030204" pitchFamily="18" charset="0"/>
                                  </a:rPr>
                                  <m:t>0.0059</m:t>
                                </m:r>
                              </m:oMath>
                            </m:oMathPara>
                          </a14:m>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000">
                              <a:solidFill>
                                <a:schemeClr val="tx1">
                                  <a:lumMod val="75000"/>
                                  <a:lumOff val="25000"/>
                                </a:schemeClr>
                              </a:solidFill>
                              <a:effectLst/>
                            </a:rPr>
                            <a:t>-0.5313</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000">
                              <a:solidFill>
                                <a:schemeClr val="tx1">
                                  <a:lumMod val="75000"/>
                                  <a:lumOff val="25000"/>
                                </a:schemeClr>
                              </a:solidFill>
                              <a:effectLst/>
                            </a:rPr>
                            <a:t>True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740653190"/>
                      </a:ext>
                    </a:extLst>
                  </a:tr>
                  <a:tr h="458016">
                    <a:tc>
                      <a:txBody>
                        <a:bodyPr/>
                        <a:lstStyle/>
                        <a:p>
                          <a:pPr algn="r"/>
                          <a:r>
                            <a:rPr lang="en-US" sz="1000" b="1">
                              <a:solidFill>
                                <a:schemeClr val="tx1">
                                  <a:lumMod val="75000"/>
                                  <a:lumOff val="25000"/>
                                </a:schemeClr>
                              </a:solidFill>
                              <a:effectLst/>
                            </a:rPr>
                            <a:t>Schizophrenia vs. bipolar</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a14:m>
                            <m:oMathPara xmlns:m="http://schemas.openxmlformats.org/officeDocument/2006/math">
                              <m:oMathParaPr>
                                <m:jc m:val="centerGroup"/>
                              </m:oMathParaPr>
                              <m:oMath xmlns:m="http://schemas.openxmlformats.org/officeDocument/2006/math">
                                <m:r>
                                  <a:rPr lang="en-US" sz="1000">
                                    <a:solidFill>
                                      <a:schemeClr val="tx1">
                                        <a:lumMod val="75000"/>
                                        <a:lumOff val="25000"/>
                                      </a:schemeClr>
                                    </a:solidFill>
                                    <a:effectLst/>
                                    <a:latin typeface="Cambria Math" panose="02040503050406030204" pitchFamily="18" charset="0"/>
                                  </a:rPr>
                                  <m:t>0.6224</m:t>
                                </m:r>
                              </m:oMath>
                            </m:oMathPara>
                          </a14:m>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000">
                              <a:solidFill>
                                <a:schemeClr val="tx1">
                                  <a:lumMod val="75000"/>
                                  <a:lumOff val="25000"/>
                                </a:schemeClr>
                              </a:solidFill>
                              <a:effectLst/>
                            </a:rPr>
                            <a:t>0.1017</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000">
                              <a:solidFill>
                                <a:schemeClr val="tx1">
                                  <a:lumMod val="75000"/>
                                  <a:lumOff val="25000"/>
                                </a:schemeClr>
                              </a:solidFill>
                              <a:effectLst/>
                            </a:rPr>
                            <a:t>False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759358584"/>
                      </a:ext>
                    </a:extLst>
                  </a:tr>
                  <a:tr h="303281">
                    <a:tc>
                      <a:txBody>
                        <a:bodyPr/>
                        <a:lstStyle/>
                        <a:p>
                          <a:pPr algn="r"/>
                          <a:r>
                            <a:rPr lang="en-US" sz="1000" b="1">
                              <a:solidFill>
                                <a:schemeClr val="tx1">
                                  <a:lumMod val="75000"/>
                                  <a:lumOff val="25000"/>
                                </a:schemeClr>
                              </a:solidFill>
                              <a:effectLst/>
                            </a:rPr>
                            <a:t>Schizophrenia vs. ADHD</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a14:m>
                            <m:oMathPara xmlns:m="http://schemas.openxmlformats.org/officeDocument/2006/math">
                              <m:oMathParaPr>
                                <m:jc m:val="centerGroup"/>
                              </m:oMathParaPr>
                              <m:oMath xmlns:m="http://schemas.openxmlformats.org/officeDocument/2006/math">
                                <m:r>
                                  <a:rPr lang="en-US" sz="1000">
                                    <a:solidFill>
                                      <a:schemeClr val="tx1">
                                        <a:lumMod val="75000"/>
                                        <a:lumOff val="25000"/>
                                      </a:schemeClr>
                                    </a:solidFill>
                                    <a:effectLst/>
                                    <a:latin typeface="Cambria Math" panose="02040503050406030204" pitchFamily="18" charset="0"/>
                                  </a:rPr>
                                  <m:t>0.3322</m:t>
                                </m:r>
                              </m:oMath>
                            </m:oMathPara>
                          </a14:m>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000">
                              <a:solidFill>
                                <a:schemeClr val="tx1">
                                  <a:lumMod val="75000"/>
                                  <a:lumOff val="25000"/>
                                </a:schemeClr>
                              </a:solidFill>
                              <a:effectLst/>
                            </a:rPr>
                            <a:t>0.2101</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000">
                              <a:solidFill>
                                <a:schemeClr val="tx1">
                                  <a:lumMod val="75000"/>
                                  <a:lumOff val="25000"/>
                                </a:schemeClr>
                              </a:solidFill>
                              <a:effectLst/>
                            </a:rPr>
                            <a:t>False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172057975"/>
                      </a:ext>
                    </a:extLst>
                  </a:tr>
                  <a:tr h="303281">
                    <a:tc>
                      <a:txBody>
                        <a:bodyPr/>
                        <a:lstStyle/>
                        <a:p>
                          <a:pPr algn="r"/>
                          <a:r>
                            <a:rPr lang="en-US" sz="1000" b="1">
                              <a:solidFill>
                                <a:schemeClr val="tx1">
                                  <a:lumMod val="75000"/>
                                  <a:lumOff val="25000"/>
                                </a:schemeClr>
                              </a:solidFill>
                              <a:effectLst/>
                            </a:rPr>
                            <a:t>Bipolar vs. ADHD</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a14:m>
                            <m:oMathPara xmlns:m="http://schemas.openxmlformats.org/officeDocument/2006/math">
                              <m:oMathParaPr>
                                <m:jc m:val="centerGroup"/>
                              </m:oMathParaPr>
                              <m:oMath xmlns:m="http://schemas.openxmlformats.org/officeDocument/2006/math">
                                <m:r>
                                  <a:rPr lang="en-US" sz="1000">
                                    <a:solidFill>
                                      <a:schemeClr val="tx1">
                                        <a:lumMod val="75000"/>
                                        <a:lumOff val="25000"/>
                                      </a:schemeClr>
                                    </a:solidFill>
                                    <a:effectLst/>
                                    <a:latin typeface="Cambria Math" panose="02040503050406030204" pitchFamily="18" charset="0"/>
                                  </a:rPr>
                                  <m:t>0.6586</m:t>
                                </m:r>
                              </m:oMath>
                            </m:oMathPara>
                          </a14:m>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ctr"/>
                          <a:r>
                            <a:rPr lang="en-US" sz="1000">
                              <a:solidFill>
                                <a:schemeClr val="tx1">
                                  <a:lumMod val="75000"/>
                                  <a:lumOff val="25000"/>
                                </a:schemeClr>
                              </a:solidFill>
                              <a:effectLst/>
                            </a:rPr>
                            <a:t>0.0970</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ctr"/>
                          <a:r>
                            <a:rPr lang="en-US" sz="1000">
                              <a:solidFill>
                                <a:schemeClr val="tx1">
                                  <a:lumMod val="75000"/>
                                  <a:lumOff val="25000"/>
                                </a:schemeClr>
                              </a:solidFill>
                              <a:effectLst/>
                            </a:rPr>
                            <a:t>False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3568323223"/>
                      </a:ext>
                    </a:extLst>
                  </a:tr>
                </a:tbl>
              </a:graphicData>
            </a:graphic>
          </p:graphicFrame>
        </mc:Choice>
        <mc:Fallback xmlns="">
          <p:graphicFrame>
            <p:nvGraphicFramePr>
              <p:cNvPr id="4" name="Table 3">
                <a:extLst>
                  <a:ext uri="{FF2B5EF4-FFF2-40B4-BE49-F238E27FC236}">
                    <a16:creationId xmlns:a16="http://schemas.microsoft.com/office/drawing/2014/main" id="{CCA9865B-6604-3EEF-89E5-F3826D2FD6CE}"/>
                  </a:ext>
                </a:extLst>
              </p:cNvPr>
              <p:cNvGraphicFramePr>
                <a:graphicFrameLocks noGrp="1"/>
              </p:cNvGraphicFramePr>
              <p:nvPr>
                <p:extLst>
                  <p:ext uri="{D42A27DB-BD31-4B8C-83A1-F6EECF244321}">
                    <p14:modId xmlns:p14="http://schemas.microsoft.com/office/powerpoint/2010/main" val="150840416"/>
                  </p:ext>
                </p:extLst>
              </p:nvPr>
            </p:nvGraphicFramePr>
            <p:xfrm>
              <a:off x="6198781" y="3255112"/>
              <a:ext cx="5523084" cy="2432437"/>
            </p:xfrm>
            <a:graphic>
              <a:graphicData uri="http://schemas.openxmlformats.org/drawingml/2006/table">
                <a:tbl>
                  <a:tblPr firstRow="1" firstCol="1" bandRow="1">
                    <a:noFill/>
                    <a:tableStyleId>{74C1A8A3-306A-4EB7-A6B1-4F7E0EB9C5D6}</a:tableStyleId>
                  </a:tblPr>
                  <a:tblGrid>
                    <a:gridCol w="1850166">
                      <a:extLst>
                        <a:ext uri="{9D8B030D-6E8A-4147-A177-3AD203B41FA5}">
                          <a16:colId xmlns:a16="http://schemas.microsoft.com/office/drawing/2014/main" val="984119608"/>
                        </a:ext>
                      </a:extLst>
                    </a:gridCol>
                    <a:gridCol w="1266584">
                      <a:extLst>
                        <a:ext uri="{9D8B030D-6E8A-4147-A177-3AD203B41FA5}">
                          <a16:colId xmlns:a16="http://schemas.microsoft.com/office/drawing/2014/main" val="2690653885"/>
                        </a:ext>
                      </a:extLst>
                    </a:gridCol>
                    <a:gridCol w="1076622">
                      <a:extLst>
                        <a:ext uri="{9D8B030D-6E8A-4147-A177-3AD203B41FA5}">
                          <a16:colId xmlns:a16="http://schemas.microsoft.com/office/drawing/2014/main" val="222010756"/>
                        </a:ext>
                      </a:extLst>
                    </a:gridCol>
                    <a:gridCol w="1329712">
                      <a:extLst>
                        <a:ext uri="{9D8B030D-6E8A-4147-A177-3AD203B41FA5}">
                          <a16:colId xmlns:a16="http://schemas.microsoft.com/office/drawing/2014/main" val="1245419922"/>
                        </a:ext>
                      </a:extLst>
                    </a:gridCol>
                  </a:tblGrid>
                  <a:tr h="303281">
                    <a:tc>
                      <a:txBody>
                        <a:bodyPr/>
                        <a:lstStyle/>
                        <a:p>
                          <a:pPr algn="r"/>
                          <a:r>
                            <a:rPr lang="en-US" sz="1000" b="1">
                              <a:solidFill>
                                <a:schemeClr val="tx1">
                                  <a:lumMod val="75000"/>
                                  <a:lumOff val="25000"/>
                                </a:schemeClr>
                              </a:solidFill>
                              <a:effectLst/>
                            </a:rPr>
                            <a:t>Comparison</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000" b="1">
                              <a:solidFill>
                                <a:schemeClr val="tx1">
                                  <a:lumMod val="75000"/>
                                  <a:lumOff val="25000"/>
                                </a:schemeClr>
                              </a:solidFill>
                              <a:effectLst/>
                            </a:rPr>
                            <a:t>p-value</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000" b="1">
                              <a:solidFill>
                                <a:schemeClr val="tx1">
                                  <a:lumMod val="75000"/>
                                  <a:lumOff val="25000"/>
                                </a:schemeClr>
                              </a:solidFill>
                              <a:effectLst/>
                            </a:rPr>
                            <a:t>Hodges’ G</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a:r>
                            <a:rPr lang="en-US" sz="1000" b="1">
                              <a:solidFill>
                                <a:schemeClr val="tx1">
                                  <a:lumMod val="75000"/>
                                  <a:lumOff val="25000"/>
                                </a:schemeClr>
                              </a:solidFill>
                              <a:effectLst/>
                            </a:rPr>
                            <a:t>Significant?</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43742824"/>
                      </a:ext>
                    </a:extLst>
                  </a:tr>
                  <a:tr h="458016">
                    <a:tc>
                      <a:txBody>
                        <a:bodyPr/>
                        <a:lstStyle/>
                        <a:p>
                          <a:pPr algn="r"/>
                          <a:r>
                            <a:rPr lang="en-US" sz="1000" b="1">
                              <a:solidFill>
                                <a:schemeClr val="tx1">
                                  <a:lumMod val="75000"/>
                                  <a:lumOff val="25000"/>
                                </a:schemeClr>
                              </a:solidFill>
                              <a:effectLst/>
                            </a:rPr>
                            <a:t>Controls vs. schizophrenia</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9525" cap="flat" cmpd="sng" algn="ctr">
                          <a:solidFill>
                            <a:srgbClr val="D8DCDC"/>
                          </a:solidFill>
                          <a:prstDash val="solid"/>
                        </a:lnT>
                        <a:lnB w="12700" cmpd="sng">
                          <a:noFill/>
                          <a:prstDash val="solid"/>
                        </a:lnB>
                        <a:noFill/>
                      </a:tcPr>
                    </a:tc>
                    <a:tc>
                      <a:txBody>
                        <a:bodyPr/>
                        <a:lstStyle/>
                        <a:p>
                          <a:endParaRPr lang="en-ES"/>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blipFill>
                          <a:blip r:embed="rId6"/>
                          <a:stretch>
                            <a:fillRect l="-148485" t="-69444" r="-193939" b="-369444"/>
                          </a:stretch>
                        </a:blipFill>
                      </a:tcPr>
                    </a:tc>
                    <a:tc>
                      <a:txBody>
                        <a:bodyPr/>
                        <a:lstStyle/>
                        <a:p>
                          <a:pPr algn="ctr"/>
                          <a:r>
                            <a:rPr lang="en-US" sz="1000">
                              <a:solidFill>
                                <a:schemeClr val="tx1">
                                  <a:lumMod val="75000"/>
                                  <a:lumOff val="25000"/>
                                </a:schemeClr>
                              </a:solidFill>
                              <a:effectLst/>
                            </a:rPr>
                            <a:t>-0.7430</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000">
                              <a:solidFill>
                                <a:schemeClr val="tx1">
                                  <a:lumMod val="75000"/>
                                  <a:lumOff val="25000"/>
                                </a:schemeClr>
                              </a:solidFill>
                              <a:effectLst/>
                            </a:rPr>
                            <a:t>True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949007314"/>
                      </a:ext>
                    </a:extLst>
                  </a:tr>
                  <a:tr h="303281">
                    <a:tc>
                      <a:txBody>
                        <a:bodyPr/>
                        <a:lstStyle/>
                        <a:p>
                          <a:pPr algn="r"/>
                          <a:r>
                            <a:rPr lang="en-US" sz="1000" b="1">
                              <a:solidFill>
                                <a:schemeClr val="tx1">
                                  <a:lumMod val="75000"/>
                                  <a:lumOff val="25000"/>
                                </a:schemeClr>
                              </a:solidFill>
                              <a:effectLst/>
                            </a:rPr>
                            <a:t>Controls vs. bipolar</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endParaRPr lang="en-ES"/>
                        </a:p>
                      </a:txBody>
                      <a:tcPr marL="123788" marR="46421" marT="61894" marB="61894">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blipFill>
                          <a:blip r:embed="rId6"/>
                          <a:stretch>
                            <a:fillRect l="-148485" t="-254167" r="-193939" b="-454167"/>
                          </a:stretch>
                        </a:blipFill>
                      </a:tcPr>
                    </a:tc>
                    <a:tc>
                      <a:txBody>
                        <a:bodyPr/>
                        <a:lstStyle/>
                        <a:p>
                          <a:pPr algn="ctr"/>
                          <a:r>
                            <a:rPr lang="en-US" sz="1000">
                              <a:solidFill>
                                <a:schemeClr val="tx1">
                                  <a:lumMod val="75000"/>
                                  <a:lumOff val="25000"/>
                                </a:schemeClr>
                              </a:solidFill>
                              <a:effectLst/>
                            </a:rPr>
                            <a:t>-0.6134</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000">
                              <a:solidFill>
                                <a:schemeClr val="tx1">
                                  <a:lumMod val="75000"/>
                                  <a:lumOff val="25000"/>
                                </a:schemeClr>
                              </a:solidFill>
                              <a:effectLst/>
                            </a:rPr>
                            <a:t>True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692248117"/>
                      </a:ext>
                    </a:extLst>
                  </a:tr>
                  <a:tr h="303281">
                    <a:tc>
                      <a:txBody>
                        <a:bodyPr/>
                        <a:lstStyle/>
                        <a:p>
                          <a:pPr algn="r"/>
                          <a:r>
                            <a:rPr lang="en-US" sz="1000" b="1">
                              <a:solidFill>
                                <a:schemeClr val="tx1">
                                  <a:lumMod val="75000"/>
                                  <a:lumOff val="25000"/>
                                </a:schemeClr>
                              </a:solidFill>
                              <a:effectLst/>
                            </a:rPr>
                            <a:t>Controls vs. ADHD</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endParaRPr lang="en-ES"/>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blipFill>
                          <a:blip r:embed="rId6"/>
                          <a:stretch>
                            <a:fillRect l="-148485" t="-354167" r="-193939" b="-354167"/>
                          </a:stretch>
                        </a:blipFill>
                      </a:tcPr>
                    </a:tc>
                    <a:tc>
                      <a:txBody>
                        <a:bodyPr/>
                        <a:lstStyle/>
                        <a:p>
                          <a:pPr algn="ctr"/>
                          <a:r>
                            <a:rPr lang="en-US" sz="1000">
                              <a:solidFill>
                                <a:schemeClr val="tx1">
                                  <a:lumMod val="75000"/>
                                  <a:lumOff val="25000"/>
                                </a:schemeClr>
                              </a:solidFill>
                              <a:effectLst/>
                            </a:rPr>
                            <a:t>-0.5313</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000">
                              <a:solidFill>
                                <a:schemeClr val="tx1">
                                  <a:lumMod val="75000"/>
                                  <a:lumOff val="25000"/>
                                </a:schemeClr>
                              </a:solidFill>
                              <a:effectLst/>
                            </a:rPr>
                            <a:t>True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740653190"/>
                      </a:ext>
                    </a:extLst>
                  </a:tr>
                  <a:tr h="458016">
                    <a:tc>
                      <a:txBody>
                        <a:bodyPr/>
                        <a:lstStyle/>
                        <a:p>
                          <a:pPr algn="r"/>
                          <a:r>
                            <a:rPr lang="en-US" sz="1000" b="1">
                              <a:solidFill>
                                <a:schemeClr val="tx1">
                                  <a:lumMod val="75000"/>
                                  <a:lumOff val="25000"/>
                                </a:schemeClr>
                              </a:solidFill>
                              <a:effectLst/>
                            </a:rPr>
                            <a:t>Schizophrenia vs. bipolar</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endParaRPr lang="en-ES"/>
                        </a:p>
                      </a:txBody>
                      <a:tcPr marL="123788" marR="46421" marT="61894" marB="61894">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blipFill>
                          <a:blip r:embed="rId6"/>
                          <a:stretch>
                            <a:fillRect l="-148485" t="-302778" r="-193939" b="-136111"/>
                          </a:stretch>
                        </a:blipFill>
                      </a:tcPr>
                    </a:tc>
                    <a:tc>
                      <a:txBody>
                        <a:bodyPr/>
                        <a:lstStyle/>
                        <a:p>
                          <a:pPr algn="ctr"/>
                          <a:r>
                            <a:rPr lang="en-US" sz="1000">
                              <a:solidFill>
                                <a:schemeClr val="tx1">
                                  <a:lumMod val="75000"/>
                                  <a:lumOff val="25000"/>
                                </a:schemeClr>
                              </a:solidFill>
                              <a:effectLst/>
                            </a:rPr>
                            <a:t>0.1017</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a:r>
                            <a:rPr lang="en-US" sz="1000">
                              <a:solidFill>
                                <a:schemeClr val="tx1">
                                  <a:lumMod val="75000"/>
                                  <a:lumOff val="25000"/>
                                </a:schemeClr>
                              </a:solidFill>
                              <a:effectLst/>
                            </a:rPr>
                            <a:t>False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759358584"/>
                      </a:ext>
                    </a:extLst>
                  </a:tr>
                  <a:tr h="303281">
                    <a:tc>
                      <a:txBody>
                        <a:bodyPr/>
                        <a:lstStyle/>
                        <a:p>
                          <a:pPr algn="r"/>
                          <a:r>
                            <a:rPr lang="en-US" sz="1000" b="1">
                              <a:solidFill>
                                <a:schemeClr val="tx1">
                                  <a:lumMod val="75000"/>
                                  <a:lumOff val="25000"/>
                                </a:schemeClr>
                              </a:solidFill>
                              <a:effectLst/>
                            </a:rPr>
                            <a:t>Schizophrenia vs. ADHD</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endParaRPr lang="en-ES"/>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blipFill>
                          <a:blip r:embed="rId6"/>
                          <a:stretch>
                            <a:fillRect l="-148485" t="-604167" r="-193939" b="-104167"/>
                          </a:stretch>
                        </a:blipFill>
                      </a:tcPr>
                    </a:tc>
                    <a:tc>
                      <a:txBody>
                        <a:bodyPr/>
                        <a:lstStyle/>
                        <a:p>
                          <a:pPr algn="ctr"/>
                          <a:r>
                            <a:rPr lang="en-US" sz="1000">
                              <a:solidFill>
                                <a:schemeClr val="tx1">
                                  <a:lumMod val="75000"/>
                                  <a:lumOff val="25000"/>
                                </a:schemeClr>
                              </a:solidFill>
                              <a:effectLst/>
                            </a:rPr>
                            <a:t>0.2101</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a:r>
                            <a:rPr lang="en-US" sz="1000">
                              <a:solidFill>
                                <a:schemeClr val="tx1">
                                  <a:lumMod val="75000"/>
                                  <a:lumOff val="25000"/>
                                </a:schemeClr>
                              </a:solidFill>
                              <a:effectLst/>
                            </a:rPr>
                            <a:t>False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172057975"/>
                      </a:ext>
                    </a:extLst>
                  </a:tr>
                  <a:tr h="303281">
                    <a:tc>
                      <a:txBody>
                        <a:bodyPr/>
                        <a:lstStyle/>
                        <a:p>
                          <a:pPr algn="r"/>
                          <a:r>
                            <a:rPr lang="en-US" sz="1000" b="1">
                              <a:solidFill>
                                <a:schemeClr val="tx1">
                                  <a:lumMod val="75000"/>
                                  <a:lumOff val="25000"/>
                                </a:schemeClr>
                              </a:solidFill>
                              <a:effectLst/>
                            </a:rPr>
                            <a:t>Bipolar vs. ADHD</a:t>
                          </a:r>
                          <a:endParaRPr lang="en-ES" sz="10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185682" marT="61894" marB="61894">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endParaRPr lang="en-ES"/>
                        </a:p>
                      </a:txBody>
                      <a:tcPr marL="123788" marR="46421" marT="61894" marB="61894">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blipFill>
                          <a:blip r:embed="rId6"/>
                          <a:stretch>
                            <a:fillRect l="-148485" t="-704167" r="-193939" b="-4167"/>
                          </a:stretch>
                        </a:blipFill>
                      </a:tcPr>
                    </a:tc>
                    <a:tc>
                      <a:txBody>
                        <a:bodyPr/>
                        <a:lstStyle/>
                        <a:p>
                          <a:pPr algn="ctr"/>
                          <a:r>
                            <a:rPr lang="en-US" sz="1000">
                              <a:solidFill>
                                <a:schemeClr val="tx1">
                                  <a:lumMod val="75000"/>
                                  <a:lumOff val="25000"/>
                                </a:schemeClr>
                              </a:solidFill>
                              <a:effectLst/>
                            </a:rPr>
                            <a:t>0.0970</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ctr"/>
                          <a:r>
                            <a:rPr lang="en-US" sz="1000">
                              <a:solidFill>
                                <a:schemeClr val="tx1">
                                  <a:lumMod val="75000"/>
                                  <a:lumOff val="25000"/>
                                </a:schemeClr>
                              </a:solidFill>
                              <a:effectLst/>
                            </a:rPr>
                            <a:t>False</a:t>
                          </a:r>
                          <a:endParaRPr lang="en-ES" sz="10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marL="123788" marR="46421" marT="61894" marB="6189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3568323223"/>
                      </a:ext>
                    </a:extLst>
                  </a:tr>
                </a:tbl>
              </a:graphicData>
            </a:graphic>
          </p:graphicFrame>
        </mc:Fallback>
      </mc:AlternateContent>
    </p:spTree>
    <p:extLst>
      <p:ext uri="{BB962C8B-B14F-4D97-AF65-F5344CB8AC3E}">
        <p14:creationId xmlns:p14="http://schemas.microsoft.com/office/powerpoint/2010/main" val="2280493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Four-Group Study Results</a:t>
            </a:r>
          </a:p>
        </p:txBody>
      </p:sp>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838200" y="1825625"/>
            <a:ext cx="3448050" cy="4351338"/>
          </a:xfrm>
        </p:spPr>
        <p:txBody>
          <a:bodyPr/>
          <a:lstStyle/>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352858E9-1878-BB4A-CE5B-4D782B4C1DF1}"/>
              </a:ext>
            </a:extLst>
          </p:cNvPr>
          <p:cNvGrpSpPr/>
          <p:nvPr/>
        </p:nvGrpSpPr>
        <p:grpSpPr>
          <a:xfrm>
            <a:off x="10264560" y="-16029"/>
            <a:ext cx="1609694" cy="6135879"/>
            <a:chOff x="405390" y="-1"/>
            <a:chExt cx="1312287" cy="5972312"/>
          </a:xfrm>
        </p:grpSpPr>
        <p:pic>
          <p:nvPicPr>
            <p:cNvPr id="26" name="Picture 25" descr="A picture containing majorelle blue, screenshot, child art&#10;&#10;Description automatically generated">
              <a:extLst>
                <a:ext uri="{FF2B5EF4-FFF2-40B4-BE49-F238E27FC236}">
                  <a16:creationId xmlns:a16="http://schemas.microsoft.com/office/drawing/2014/main" id="{8C11633D-CD27-E355-DFE0-1BC9AF0C7F88}"/>
                </a:ext>
              </a:extLst>
            </p:cNvPr>
            <p:cNvPicPr>
              <a:picLocks noChangeAspect="1"/>
            </p:cNvPicPr>
            <p:nvPr/>
          </p:nvPicPr>
          <p:blipFill rotWithShape="1">
            <a:blip r:embed="rId5"/>
            <a:srcRect l="38270" r="56310" b="62152"/>
            <a:stretch/>
          </p:blipFill>
          <p:spPr>
            <a:xfrm>
              <a:off x="649442" y="0"/>
              <a:ext cx="407966" cy="5957455"/>
            </a:xfrm>
            <a:prstGeom prst="rect">
              <a:avLst/>
            </a:prstGeom>
          </p:spPr>
        </p:pic>
        <p:pic>
          <p:nvPicPr>
            <p:cNvPr id="27" name="Picture 26" descr="A picture containing majorelle blue, screenshot, child art&#10;&#10;Description automatically generated">
              <a:extLst>
                <a:ext uri="{FF2B5EF4-FFF2-40B4-BE49-F238E27FC236}">
                  <a16:creationId xmlns:a16="http://schemas.microsoft.com/office/drawing/2014/main" id="{9C6F2C6E-FD3C-BA1F-7562-74744E0A7C4F}"/>
                </a:ext>
              </a:extLst>
            </p:cNvPr>
            <p:cNvPicPr>
              <a:picLocks noChangeAspect="1"/>
            </p:cNvPicPr>
            <p:nvPr/>
          </p:nvPicPr>
          <p:blipFill rotWithShape="1">
            <a:blip r:embed="rId5"/>
            <a:srcRect l="78941" r="15932" b="62152"/>
            <a:stretch/>
          </p:blipFill>
          <p:spPr>
            <a:xfrm>
              <a:off x="1331763" y="-1"/>
              <a:ext cx="385914" cy="5957455"/>
            </a:xfrm>
            <a:prstGeom prst="rect">
              <a:avLst/>
            </a:prstGeom>
          </p:spPr>
        </p:pic>
        <p:pic>
          <p:nvPicPr>
            <p:cNvPr id="28" name="Picture 27" descr="A picture containing majorelle blue, screenshot, child art&#10;&#10;Description automatically generated">
              <a:extLst>
                <a:ext uri="{FF2B5EF4-FFF2-40B4-BE49-F238E27FC236}">
                  <a16:creationId xmlns:a16="http://schemas.microsoft.com/office/drawing/2014/main" id="{5BB7F663-828D-C88B-DA8F-8F3171FEA60D}"/>
                </a:ext>
              </a:extLst>
            </p:cNvPr>
            <p:cNvPicPr>
              <a:picLocks noChangeAspect="1"/>
            </p:cNvPicPr>
            <p:nvPr/>
          </p:nvPicPr>
          <p:blipFill rotWithShape="1">
            <a:blip r:embed="rId5"/>
            <a:srcRect l="2566" t="1570" r="93166" b="62037"/>
            <a:stretch/>
          </p:blipFill>
          <p:spPr>
            <a:xfrm>
              <a:off x="405390" y="229140"/>
              <a:ext cx="321215" cy="5743171"/>
            </a:xfrm>
            <a:prstGeom prst="rect">
              <a:avLst/>
            </a:prstGeom>
          </p:spPr>
        </p:pic>
        <p:pic>
          <p:nvPicPr>
            <p:cNvPr id="29" name="Picture 28" descr="A picture containing majorelle blue, screenshot, child art&#10;&#10;Description automatically generated">
              <a:extLst>
                <a:ext uri="{FF2B5EF4-FFF2-40B4-BE49-F238E27FC236}">
                  <a16:creationId xmlns:a16="http://schemas.microsoft.com/office/drawing/2014/main" id="{6D89419D-5BB5-4BEA-E8AA-9890F3EFEF7F}"/>
                </a:ext>
              </a:extLst>
            </p:cNvPr>
            <p:cNvPicPr>
              <a:picLocks noChangeAspect="1"/>
            </p:cNvPicPr>
            <p:nvPr/>
          </p:nvPicPr>
          <p:blipFill rotWithShape="1">
            <a:blip r:embed="rId5"/>
            <a:srcRect l="45390" r="49190" b="62152"/>
            <a:stretch/>
          </p:blipFill>
          <p:spPr>
            <a:xfrm>
              <a:off x="1005160" y="0"/>
              <a:ext cx="407965" cy="5957455"/>
            </a:xfrm>
            <a:prstGeom prst="rect">
              <a:avLst/>
            </a:prstGeom>
          </p:spPr>
        </p:pic>
      </p:grpSp>
      <p:grpSp>
        <p:nvGrpSpPr>
          <p:cNvPr id="17" name="Group 16">
            <a:extLst>
              <a:ext uri="{FF2B5EF4-FFF2-40B4-BE49-F238E27FC236}">
                <a16:creationId xmlns:a16="http://schemas.microsoft.com/office/drawing/2014/main" id="{DF973CB2-9822-3D94-B26F-5D2A761035CD}"/>
              </a:ext>
            </a:extLst>
          </p:cNvPr>
          <p:cNvGrpSpPr/>
          <p:nvPr/>
        </p:nvGrpSpPr>
        <p:grpSpPr>
          <a:xfrm>
            <a:off x="317746" y="1304578"/>
            <a:ext cx="9768128" cy="4872385"/>
            <a:chOff x="522458" y="1587790"/>
            <a:chExt cx="9768128" cy="4872385"/>
          </a:xfrm>
        </p:grpSpPr>
        <p:grpSp>
          <p:nvGrpSpPr>
            <p:cNvPr id="24" name="Group 23">
              <a:extLst>
                <a:ext uri="{FF2B5EF4-FFF2-40B4-BE49-F238E27FC236}">
                  <a16:creationId xmlns:a16="http://schemas.microsoft.com/office/drawing/2014/main" id="{B3ABF309-1B0C-9C78-6563-64F71DA12898}"/>
                </a:ext>
              </a:extLst>
            </p:cNvPr>
            <p:cNvGrpSpPr/>
            <p:nvPr/>
          </p:nvGrpSpPr>
          <p:grpSpPr>
            <a:xfrm>
              <a:off x="522458" y="1587790"/>
              <a:ext cx="9768128" cy="4155785"/>
              <a:chOff x="617485" y="3524616"/>
              <a:chExt cx="6326613" cy="2595638"/>
            </a:xfrm>
          </p:grpSpPr>
          <p:grpSp>
            <p:nvGrpSpPr>
              <p:cNvPr id="22" name="Group 21">
                <a:extLst>
                  <a:ext uri="{FF2B5EF4-FFF2-40B4-BE49-F238E27FC236}">
                    <a16:creationId xmlns:a16="http://schemas.microsoft.com/office/drawing/2014/main" id="{6961308D-F22A-4664-428A-EA78ABDD827E}"/>
                  </a:ext>
                </a:extLst>
              </p:cNvPr>
              <p:cNvGrpSpPr/>
              <p:nvPr/>
            </p:nvGrpSpPr>
            <p:grpSpPr>
              <a:xfrm>
                <a:off x="617485" y="3524616"/>
                <a:ext cx="6326613" cy="2595638"/>
                <a:chOff x="5710639" y="698629"/>
                <a:chExt cx="6326613" cy="2595638"/>
              </a:xfrm>
            </p:grpSpPr>
            <p:pic>
              <p:nvPicPr>
                <p:cNvPr id="7" name="Picture 6" descr="Table&#10;&#10;Description automatically generated with medium confidence">
                  <a:extLst>
                    <a:ext uri="{FF2B5EF4-FFF2-40B4-BE49-F238E27FC236}">
                      <a16:creationId xmlns:a16="http://schemas.microsoft.com/office/drawing/2014/main" id="{56E0C25F-40E6-7EB3-D5C1-A369A667DE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 t="49338" r="-20" b="31112"/>
                <a:stretch/>
              </p:blipFill>
              <p:spPr bwMode="auto">
                <a:xfrm>
                  <a:off x="5710639" y="698629"/>
                  <a:ext cx="6326613" cy="2595638"/>
                </a:xfrm>
                <a:prstGeom prst="rect">
                  <a:avLst/>
                </a:prstGeom>
                <a:ln>
                  <a:noFill/>
                </a:ln>
                <a:extLst>
                  <a:ext uri="{53640926-AAD7-44D8-BBD7-CCE9431645EC}">
                    <a14:shadowObscured xmlns:a14="http://schemas.microsoft.com/office/drawing/2010/main"/>
                  </a:ext>
                </a:extLst>
              </p:spPr>
            </p:pic>
            <p:sp>
              <p:nvSpPr>
                <p:cNvPr id="12" name="Rounded Rectangle 11">
                  <a:extLst>
                    <a:ext uri="{FF2B5EF4-FFF2-40B4-BE49-F238E27FC236}">
                      <a16:creationId xmlns:a16="http://schemas.microsoft.com/office/drawing/2014/main" id="{F32DC3FA-6A46-008F-0679-A23C7399DBDC}"/>
                    </a:ext>
                  </a:extLst>
                </p:cNvPr>
                <p:cNvSpPr/>
                <p:nvPr/>
              </p:nvSpPr>
              <p:spPr>
                <a:xfrm>
                  <a:off x="8063345" y="942109"/>
                  <a:ext cx="443346" cy="2352158"/>
                </a:xfrm>
                <a:prstGeom prst="roundRect">
                  <a:avLst/>
                </a:prstGeom>
                <a:solidFill>
                  <a:srgbClr val="C0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82D71C04-7DBC-DBA3-C81F-24A556B9192D}"/>
                    </a:ext>
                  </a:extLst>
                </p:cNvPr>
                <p:cNvSpPr/>
                <p:nvPr/>
              </p:nvSpPr>
              <p:spPr>
                <a:xfrm>
                  <a:off x="8506691" y="942109"/>
                  <a:ext cx="443346" cy="2352158"/>
                </a:xfrm>
                <a:prstGeom prst="roundRect">
                  <a:avLst/>
                </a:prstGeom>
                <a:solidFill>
                  <a:srgbClr val="C0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101FD9B-E551-96DB-0527-0835E34B8B33}"/>
                    </a:ext>
                  </a:extLst>
                </p:cNvPr>
                <p:cNvSpPr/>
                <p:nvPr/>
              </p:nvSpPr>
              <p:spPr>
                <a:xfrm>
                  <a:off x="10627313" y="936641"/>
                  <a:ext cx="443346" cy="2352158"/>
                </a:xfrm>
                <a:prstGeom prst="roundRect">
                  <a:avLst/>
                </a:prstGeom>
                <a:solidFill>
                  <a:srgbClr val="C0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F507AB1F-18EA-95A4-A8F1-2BBFF9CE65F4}"/>
                  </a:ext>
                </a:extLst>
              </p:cNvPr>
              <p:cNvSpPr/>
              <p:nvPr/>
            </p:nvSpPr>
            <p:spPr>
              <a:xfrm>
                <a:off x="617485" y="3524616"/>
                <a:ext cx="238822" cy="238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7075467C-C340-FAAD-FDF2-32741E4DF78C}"/>
                </a:ext>
              </a:extLst>
            </p:cNvPr>
            <p:cNvSpPr txBox="1"/>
            <p:nvPr/>
          </p:nvSpPr>
          <p:spPr>
            <a:xfrm>
              <a:off x="4055965" y="5721511"/>
              <a:ext cx="880723" cy="523220"/>
            </a:xfrm>
            <a:prstGeom prst="rect">
              <a:avLst/>
            </a:prstGeom>
            <a:noFill/>
          </p:spPr>
          <p:txBody>
            <a:bodyPr wrap="square" rtlCol="0">
              <a:spAutoFit/>
            </a:bodyPr>
            <a:lstStyle/>
            <a:p>
              <a:pPr algn="ctr"/>
              <a:r>
                <a:rPr lang="en-US" sz="1400" dirty="0"/>
                <a:t>Control</a:t>
              </a:r>
            </a:p>
            <a:p>
              <a:pPr algn="ctr"/>
              <a:r>
                <a:rPr lang="en-US" sz="1400" dirty="0"/>
                <a:t>ADHD</a:t>
              </a:r>
            </a:p>
          </p:txBody>
        </p:sp>
        <p:sp>
          <p:nvSpPr>
            <p:cNvPr id="15" name="TextBox 14">
              <a:extLst>
                <a:ext uri="{FF2B5EF4-FFF2-40B4-BE49-F238E27FC236}">
                  <a16:creationId xmlns:a16="http://schemas.microsoft.com/office/drawing/2014/main" id="{5308AE37-799A-AC0A-7575-1065E89A6DC8}"/>
                </a:ext>
              </a:extLst>
            </p:cNvPr>
            <p:cNvSpPr txBox="1"/>
            <p:nvPr/>
          </p:nvSpPr>
          <p:spPr>
            <a:xfrm>
              <a:off x="4579198" y="5721511"/>
              <a:ext cx="1193651" cy="738664"/>
            </a:xfrm>
            <a:prstGeom prst="rect">
              <a:avLst/>
            </a:prstGeom>
            <a:noFill/>
          </p:spPr>
          <p:txBody>
            <a:bodyPr wrap="square" rtlCol="0">
              <a:spAutoFit/>
            </a:bodyPr>
            <a:lstStyle/>
            <a:p>
              <a:pPr algn="ctr"/>
              <a:r>
                <a:rPr lang="en-US" sz="1400" dirty="0"/>
                <a:t>Control</a:t>
              </a:r>
            </a:p>
            <a:p>
              <a:pPr algn="ctr"/>
              <a:r>
                <a:rPr lang="en-US" sz="1400" dirty="0"/>
                <a:t>Bipolar</a:t>
              </a:r>
            </a:p>
            <a:p>
              <a:pPr algn="ctr"/>
              <a:r>
                <a:rPr lang="en-US" sz="1400" dirty="0"/>
                <a:t>Schizophrenia</a:t>
              </a:r>
            </a:p>
          </p:txBody>
        </p:sp>
        <p:sp>
          <p:nvSpPr>
            <p:cNvPr id="16" name="TextBox 15">
              <a:extLst>
                <a:ext uri="{FF2B5EF4-FFF2-40B4-BE49-F238E27FC236}">
                  <a16:creationId xmlns:a16="http://schemas.microsoft.com/office/drawing/2014/main" id="{9610EE5C-10FB-6777-46F8-B7144FB99381}"/>
                </a:ext>
              </a:extLst>
            </p:cNvPr>
            <p:cNvSpPr txBox="1"/>
            <p:nvPr/>
          </p:nvSpPr>
          <p:spPr>
            <a:xfrm>
              <a:off x="7860822" y="5721511"/>
              <a:ext cx="1193651" cy="523220"/>
            </a:xfrm>
            <a:prstGeom prst="rect">
              <a:avLst/>
            </a:prstGeom>
            <a:noFill/>
          </p:spPr>
          <p:txBody>
            <a:bodyPr wrap="square" rtlCol="0">
              <a:spAutoFit/>
            </a:bodyPr>
            <a:lstStyle/>
            <a:p>
              <a:pPr algn="ctr"/>
              <a:r>
                <a:rPr lang="en-US" sz="1400" dirty="0"/>
                <a:t>Control</a:t>
              </a:r>
            </a:p>
            <a:p>
              <a:pPr algn="ctr"/>
              <a:r>
                <a:rPr lang="en-US" sz="1400" dirty="0"/>
                <a:t>Bipolar</a:t>
              </a:r>
            </a:p>
          </p:txBody>
        </p:sp>
      </p:grpSp>
    </p:spTree>
    <p:extLst>
      <p:ext uri="{BB962C8B-B14F-4D97-AF65-F5344CB8AC3E}">
        <p14:creationId xmlns:p14="http://schemas.microsoft.com/office/powerpoint/2010/main" val="2095280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Four-Group Study</a:t>
            </a:r>
          </a:p>
        </p:txBody>
      </p:sp>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838200" y="1825625"/>
            <a:ext cx="5257800" cy="4351338"/>
          </a:xfrm>
        </p:spPr>
        <p:txBody>
          <a:bodyPr>
            <a:normAutofit/>
          </a:bodyPr>
          <a:lstStyle/>
          <a:p>
            <a:r>
              <a:rPr lang="en-US" dirty="0"/>
              <a:t>Elevated entropy in all patient groups compared to controls</a:t>
            </a:r>
          </a:p>
          <a:p>
            <a:r>
              <a:rPr lang="en-US" dirty="0"/>
              <a:t>Suggests</a:t>
            </a:r>
          </a:p>
          <a:p>
            <a:pPr lvl="1"/>
            <a:r>
              <a:rPr lang="en-US" dirty="0"/>
              <a:t>decreased dynamic stability</a:t>
            </a:r>
          </a:p>
          <a:p>
            <a:pPr lvl="1"/>
            <a:r>
              <a:rPr lang="en-US" dirty="0"/>
              <a:t>flattened state probability distributions</a:t>
            </a:r>
          </a:p>
          <a:p>
            <a:pPr lvl="1"/>
            <a:r>
              <a:rPr lang="en-US" dirty="0"/>
              <a:t>less consistent connectivity dynamics in patient populations</a:t>
            </a:r>
          </a:p>
          <a:p>
            <a:r>
              <a:rPr lang="en-US" dirty="0"/>
              <a:t>Known that psychiatric patient FC has higher variance than controls</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F5E5AA88-0CDD-407A-2177-F121E9386807}"/>
              </a:ext>
            </a:extLst>
          </p:cNvPr>
          <p:cNvGrpSpPr/>
          <p:nvPr/>
        </p:nvGrpSpPr>
        <p:grpSpPr>
          <a:xfrm>
            <a:off x="5949461" y="961231"/>
            <a:ext cx="6087791" cy="4351338"/>
            <a:chOff x="5949461" y="616671"/>
            <a:chExt cx="6087791" cy="4351338"/>
          </a:xfrm>
        </p:grpSpPr>
        <p:grpSp>
          <p:nvGrpSpPr>
            <p:cNvPr id="21" name="Group 20">
              <a:extLst>
                <a:ext uri="{FF2B5EF4-FFF2-40B4-BE49-F238E27FC236}">
                  <a16:creationId xmlns:a16="http://schemas.microsoft.com/office/drawing/2014/main" id="{900A0E31-1E60-0078-4134-3BF6A1C2C222}"/>
                </a:ext>
              </a:extLst>
            </p:cNvPr>
            <p:cNvGrpSpPr/>
            <p:nvPr/>
          </p:nvGrpSpPr>
          <p:grpSpPr>
            <a:xfrm>
              <a:off x="5949461" y="616671"/>
              <a:ext cx="6087791" cy="4351338"/>
              <a:chOff x="4114885" y="312737"/>
              <a:chExt cx="7922367" cy="5610483"/>
            </a:xfrm>
          </p:grpSpPr>
          <p:grpSp>
            <p:nvGrpSpPr>
              <p:cNvPr id="20" name="Group 19">
                <a:extLst>
                  <a:ext uri="{FF2B5EF4-FFF2-40B4-BE49-F238E27FC236}">
                    <a16:creationId xmlns:a16="http://schemas.microsoft.com/office/drawing/2014/main" id="{513E6499-A06C-0587-D110-496D2B5ECBEB}"/>
                  </a:ext>
                </a:extLst>
              </p:cNvPr>
              <p:cNvGrpSpPr/>
              <p:nvPr/>
            </p:nvGrpSpPr>
            <p:grpSpPr>
              <a:xfrm>
                <a:off x="4114885" y="312737"/>
                <a:ext cx="7922367" cy="5172075"/>
                <a:chOff x="4114885" y="312737"/>
                <a:chExt cx="7922367" cy="5172075"/>
              </a:xfrm>
            </p:grpSpPr>
            <p:sp>
              <p:nvSpPr>
                <p:cNvPr id="19" name="Rectangle 18">
                  <a:extLst>
                    <a:ext uri="{FF2B5EF4-FFF2-40B4-BE49-F238E27FC236}">
                      <a16:creationId xmlns:a16="http://schemas.microsoft.com/office/drawing/2014/main" id="{D58DB772-D169-3461-8935-9E3D945D06A8}"/>
                    </a:ext>
                  </a:extLst>
                </p:cNvPr>
                <p:cNvSpPr/>
                <p:nvPr/>
              </p:nvSpPr>
              <p:spPr>
                <a:xfrm>
                  <a:off x="4114885" y="365125"/>
                  <a:ext cx="332424" cy="333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able&#10;&#10;Description automatically generated with medium confidence">
                  <a:extLst>
                    <a:ext uri="{FF2B5EF4-FFF2-40B4-BE49-F238E27FC236}">
                      <a16:creationId xmlns:a16="http://schemas.microsoft.com/office/drawing/2014/main" id="{B278BF39-9A71-6485-B605-B87EE603D02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 t="68743" r="-20" b="42"/>
                <a:stretch/>
              </p:blipFill>
              <p:spPr bwMode="auto">
                <a:xfrm>
                  <a:off x="4114885" y="312737"/>
                  <a:ext cx="7922367" cy="5172075"/>
                </a:xfrm>
                <a:prstGeom prst="rect">
                  <a:avLst/>
                </a:prstGeom>
                <a:ln>
                  <a:noFill/>
                </a:ln>
                <a:extLst>
                  <a:ext uri="{53640926-AAD7-44D8-BBD7-CCE9431645EC}">
                    <a14:shadowObscured xmlns:a14="http://schemas.microsoft.com/office/drawing/2010/main"/>
                  </a:ext>
                </a:extLst>
              </p:spPr>
            </p:pic>
          </p:grpSp>
          <p:sp>
            <p:nvSpPr>
              <p:cNvPr id="16" name="TextBox 15">
                <a:extLst>
                  <a:ext uri="{FF2B5EF4-FFF2-40B4-BE49-F238E27FC236}">
                    <a16:creationId xmlns:a16="http://schemas.microsoft.com/office/drawing/2014/main" id="{802C612C-63CF-18CB-DCAE-46C1616423E6}"/>
                  </a:ext>
                </a:extLst>
              </p:cNvPr>
              <p:cNvSpPr txBox="1"/>
              <p:nvPr/>
            </p:nvSpPr>
            <p:spPr>
              <a:xfrm>
                <a:off x="4889500" y="5276889"/>
                <a:ext cx="747320" cy="369332"/>
              </a:xfrm>
              <a:prstGeom prst="rect">
                <a:avLst/>
              </a:prstGeom>
              <a:noFill/>
            </p:spPr>
            <p:txBody>
              <a:bodyPr wrap="none" rtlCol="0">
                <a:spAutoFit/>
              </a:bodyPr>
              <a:lstStyle/>
              <a:p>
                <a:pPr algn="ctr"/>
                <a:r>
                  <a:rPr lang="en-US" dirty="0"/>
                  <a:t>ADHD</a:t>
                </a:r>
              </a:p>
            </p:txBody>
          </p:sp>
          <p:sp>
            <p:nvSpPr>
              <p:cNvPr id="17" name="TextBox 16">
                <a:extLst>
                  <a:ext uri="{FF2B5EF4-FFF2-40B4-BE49-F238E27FC236}">
                    <a16:creationId xmlns:a16="http://schemas.microsoft.com/office/drawing/2014/main" id="{D714229A-3397-A12A-451C-958E5828E862}"/>
                  </a:ext>
                </a:extLst>
              </p:cNvPr>
              <p:cNvSpPr txBox="1"/>
              <p:nvPr/>
            </p:nvSpPr>
            <p:spPr>
              <a:xfrm>
                <a:off x="7156244" y="5276889"/>
                <a:ext cx="1492653" cy="646331"/>
              </a:xfrm>
              <a:prstGeom prst="rect">
                <a:avLst/>
              </a:prstGeom>
              <a:noFill/>
            </p:spPr>
            <p:txBody>
              <a:bodyPr wrap="none" rtlCol="0">
                <a:spAutoFit/>
              </a:bodyPr>
              <a:lstStyle/>
              <a:p>
                <a:pPr algn="ctr"/>
                <a:r>
                  <a:rPr lang="en-US" dirty="0"/>
                  <a:t>Schizophrenia</a:t>
                </a:r>
              </a:p>
              <a:p>
                <a:pPr algn="ctr"/>
                <a:r>
                  <a:rPr lang="en-US" dirty="0"/>
                  <a:t>Bipolar</a:t>
                </a:r>
              </a:p>
            </p:txBody>
          </p:sp>
          <p:sp>
            <p:nvSpPr>
              <p:cNvPr id="18" name="TextBox 17">
                <a:extLst>
                  <a:ext uri="{FF2B5EF4-FFF2-40B4-BE49-F238E27FC236}">
                    <a16:creationId xmlns:a16="http://schemas.microsoft.com/office/drawing/2014/main" id="{5DDA0662-CB07-2472-9CD2-247335AA38B0}"/>
                  </a:ext>
                </a:extLst>
              </p:cNvPr>
              <p:cNvSpPr txBox="1"/>
              <p:nvPr/>
            </p:nvSpPr>
            <p:spPr>
              <a:xfrm>
                <a:off x="10209175" y="5300146"/>
                <a:ext cx="849913" cy="369332"/>
              </a:xfrm>
              <a:prstGeom prst="rect">
                <a:avLst/>
              </a:prstGeom>
              <a:noFill/>
            </p:spPr>
            <p:txBody>
              <a:bodyPr wrap="none" rtlCol="0">
                <a:spAutoFit/>
              </a:bodyPr>
              <a:lstStyle/>
              <a:p>
                <a:pPr algn="ctr"/>
                <a:r>
                  <a:rPr lang="en-US" dirty="0"/>
                  <a:t>Bipolar</a:t>
                </a:r>
              </a:p>
            </p:txBody>
          </p:sp>
        </p:grpSp>
        <p:sp>
          <p:nvSpPr>
            <p:cNvPr id="31" name="Rectangle 30">
              <a:extLst>
                <a:ext uri="{FF2B5EF4-FFF2-40B4-BE49-F238E27FC236}">
                  <a16:creationId xmlns:a16="http://schemas.microsoft.com/office/drawing/2014/main" id="{8BEA0E36-536E-B82B-F7E4-583205360B67}"/>
                </a:ext>
              </a:extLst>
            </p:cNvPr>
            <p:cNvSpPr/>
            <p:nvPr/>
          </p:nvSpPr>
          <p:spPr>
            <a:xfrm>
              <a:off x="5949461" y="657302"/>
              <a:ext cx="255445" cy="258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888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b="1" dirty="0"/>
              <a:t>L</a:t>
            </a:r>
            <a:r>
              <a:rPr lang="en-US" dirty="0"/>
              <a:t>eading </a:t>
            </a:r>
            <a:r>
              <a:rPr lang="en-US" b="1" dirty="0"/>
              <a:t>E</a:t>
            </a:r>
            <a:r>
              <a:rPr lang="en-US" dirty="0"/>
              <a:t>igenvector </a:t>
            </a:r>
            <a:r>
              <a:rPr lang="en-US" b="1" dirty="0"/>
              <a:t>I</a:t>
            </a:r>
            <a:r>
              <a:rPr lang="en-US" dirty="0"/>
              <a:t>ndependent Component </a:t>
            </a:r>
            <a:r>
              <a:rPr lang="en-US" b="1" dirty="0"/>
              <a:t>A</a:t>
            </a:r>
            <a:r>
              <a:rPr lang="en-US" dirty="0"/>
              <a:t>nalysis (LEICA)</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Content Placeholder 12">
            <a:extLst>
              <a:ext uri="{FF2B5EF4-FFF2-40B4-BE49-F238E27FC236}">
                <a16:creationId xmlns:a16="http://schemas.microsoft.com/office/drawing/2014/main" id="{9729D4DC-93DB-76C2-F6BB-F5D094D6F494}"/>
              </a:ext>
            </a:extLst>
          </p:cNvPr>
          <p:cNvGraphicFramePr>
            <a:graphicFrameLocks/>
          </p:cNvGraphicFramePr>
          <p:nvPr>
            <p:extLst>
              <p:ext uri="{D42A27DB-BD31-4B8C-83A1-F6EECF244321}">
                <p14:modId xmlns:p14="http://schemas.microsoft.com/office/powerpoint/2010/main" val="1166405957"/>
              </p:ext>
            </p:extLst>
          </p:nvPr>
        </p:nvGraphicFramePr>
        <p:xfrm>
          <a:off x="169035" y="1859089"/>
          <a:ext cx="11882503" cy="20410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5B748F16-0F96-6D0F-5E02-A7152EC771BC}"/>
              </a:ext>
            </a:extLst>
          </p:cNvPr>
          <p:cNvSpPr txBox="1"/>
          <p:nvPr/>
        </p:nvSpPr>
        <p:spPr>
          <a:xfrm>
            <a:off x="1690689" y="4744014"/>
            <a:ext cx="2470741" cy="369332"/>
          </a:xfrm>
          <a:prstGeom prst="rect">
            <a:avLst/>
          </a:prstGeom>
          <a:solidFill>
            <a:schemeClr val="accent1">
              <a:lumMod val="60000"/>
              <a:lumOff val="40000"/>
            </a:schemeClr>
          </a:solidFill>
        </p:spPr>
        <p:txBody>
          <a:bodyPr wrap="none" rtlCol="0">
            <a:spAutoFit/>
          </a:bodyPr>
          <a:lstStyle/>
          <a:p>
            <a:r>
              <a:rPr lang="en-US" dirty="0"/>
              <a:t>Coherence Connectivity</a:t>
            </a:r>
          </a:p>
        </p:txBody>
      </p:sp>
      <p:sp>
        <p:nvSpPr>
          <p:cNvPr id="6" name="TextBox 5">
            <a:extLst>
              <a:ext uri="{FF2B5EF4-FFF2-40B4-BE49-F238E27FC236}">
                <a16:creationId xmlns:a16="http://schemas.microsoft.com/office/drawing/2014/main" id="{E3F299F4-05A9-08B1-FBEF-1586BE6B6B59}"/>
              </a:ext>
            </a:extLst>
          </p:cNvPr>
          <p:cNvSpPr txBox="1"/>
          <p:nvPr/>
        </p:nvSpPr>
        <p:spPr>
          <a:xfrm>
            <a:off x="1690689" y="3938397"/>
            <a:ext cx="1525931" cy="369332"/>
          </a:xfrm>
          <a:prstGeom prst="rect">
            <a:avLst/>
          </a:prstGeom>
          <a:solidFill>
            <a:schemeClr val="accent1">
              <a:lumMod val="60000"/>
              <a:lumOff val="40000"/>
            </a:schemeClr>
          </a:solidFill>
        </p:spPr>
        <p:txBody>
          <a:bodyPr wrap="none" rtlCol="0">
            <a:spAutoFit/>
          </a:bodyPr>
          <a:lstStyle/>
          <a:p>
            <a:r>
              <a:rPr lang="en-US" dirty="0"/>
              <a:t>Analytic signal</a:t>
            </a:r>
          </a:p>
        </p:txBody>
      </p:sp>
      <p:sp>
        <p:nvSpPr>
          <p:cNvPr id="7" name="TextBox 6">
            <a:extLst>
              <a:ext uri="{FF2B5EF4-FFF2-40B4-BE49-F238E27FC236}">
                <a16:creationId xmlns:a16="http://schemas.microsoft.com/office/drawing/2014/main" id="{63DF76C1-9089-27C6-B538-5313E801782B}"/>
              </a:ext>
            </a:extLst>
          </p:cNvPr>
          <p:cNvSpPr txBox="1"/>
          <p:nvPr/>
        </p:nvSpPr>
        <p:spPr>
          <a:xfrm>
            <a:off x="1690689" y="4341344"/>
            <a:ext cx="740908" cy="369332"/>
          </a:xfrm>
          <a:prstGeom prst="rect">
            <a:avLst/>
          </a:prstGeom>
          <a:solidFill>
            <a:schemeClr val="accent1">
              <a:lumMod val="60000"/>
              <a:lumOff val="40000"/>
            </a:schemeClr>
          </a:solidFill>
        </p:spPr>
        <p:txBody>
          <a:bodyPr wrap="none" rtlCol="0">
            <a:spAutoFit/>
          </a:bodyPr>
          <a:lstStyle/>
          <a:p>
            <a:r>
              <a:rPr lang="en-US" dirty="0"/>
              <a:t>Phase</a:t>
            </a:r>
          </a:p>
        </p:txBody>
      </p:sp>
      <p:cxnSp>
        <p:nvCxnSpPr>
          <p:cNvPr id="13" name="Straight Connector 12">
            <a:extLst>
              <a:ext uri="{FF2B5EF4-FFF2-40B4-BE49-F238E27FC236}">
                <a16:creationId xmlns:a16="http://schemas.microsoft.com/office/drawing/2014/main" id="{204E0EEF-4BE9-F826-E0C6-2DDC32525BBF}"/>
              </a:ext>
            </a:extLst>
          </p:cNvPr>
          <p:cNvCxnSpPr>
            <a:cxnSpLocks/>
          </p:cNvCxnSpPr>
          <p:nvPr/>
        </p:nvCxnSpPr>
        <p:spPr>
          <a:xfrm>
            <a:off x="1295400" y="3495484"/>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9B140D-98AD-12A2-F5CB-0811A3BBD7C0}"/>
              </a:ext>
            </a:extLst>
          </p:cNvPr>
          <p:cNvCxnSpPr>
            <a:endCxn id="5" idx="1"/>
          </p:cNvCxnSpPr>
          <p:nvPr/>
        </p:nvCxnSpPr>
        <p:spPr>
          <a:xfrm flipV="1">
            <a:off x="1295400" y="4928680"/>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71C756-C451-FDE7-1760-84D5469491F3}"/>
              </a:ext>
            </a:extLst>
          </p:cNvPr>
          <p:cNvCxnSpPr/>
          <p:nvPr/>
        </p:nvCxnSpPr>
        <p:spPr>
          <a:xfrm flipV="1">
            <a:off x="1295399" y="455934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1C4D6F-C1F7-DC43-E5F3-474F6F0CADC5}"/>
              </a:ext>
            </a:extLst>
          </p:cNvPr>
          <p:cNvCxnSpPr/>
          <p:nvPr/>
        </p:nvCxnSpPr>
        <p:spPr>
          <a:xfrm flipV="1">
            <a:off x="1295398" y="4132072"/>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D28D83-D135-9AB1-E0E9-C8FD6456EFBE}"/>
              </a:ext>
            </a:extLst>
          </p:cNvPr>
          <p:cNvSpPr txBox="1"/>
          <p:nvPr/>
        </p:nvSpPr>
        <p:spPr>
          <a:xfrm>
            <a:off x="4889709" y="4777629"/>
            <a:ext cx="498855" cy="369332"/>
          </a:xfrm>
          <a:prstGeom prst="rect">
            <a:avLst/>
          </a:prstGeom>
          <a:solidFill>
            <a:schemeClr val="accent1">
              <a:lumMod val="60000"/>
              <a:lumOff val="40000"/>
            </a:schemeClr>
          </a:solidFill>
        </p:spPr>
        <p:txBody>
          <a:bodyPr wrap="none" rtlCol="0">
            <a:spAutoFit/>
          </a:bodyPr>
          <a:lstStyle/>
          <a:p>
            <a:r>
              <a:rPr lang="en-US" dirty="0"/>
              <a:t>ICA</a:t>
            </a:r>
          </a:p>
        </p:txBody>
      </p:sp>
      <p:sp>
        <p:nvSpPr>
          <p:cNvPr id="20" name="TextBox 19">
            <a:extLst>
              <a:ext uri="{FF2B5EF4-FFF2-40B4-BE49-F238E27FC236}">
                <a16:creationId xmlns:a16="http://schemas.microsoft.com/office/drawing/2014/main" id="{FFD91F33-A91C-DEA3-6372-20A8B352337A}"/>
              </a:ext>
            </a:extLst>
          </p:cNvPr>
          <p:cNvSpPr txBox="1"/>
          <p:nvPr/>
        </p:nvSpPr>
        <p:spPr>
          <a:xfrm>
            <a:off x="4889709" y="3972012"/>
            <a:ext cx="2093202" cy="369332"/>
          </a:xfrm>
          <a:prstGeom prst="rect">
            <a:avLst/>
          </a:prstGeom>
          <a:solidFill>
            <a:schemeClr val="accent1">
              <a:lumMod val="60000"/>
              <a:lumOff val="40000"/>
            </a:schemeClr>
          </a:solidFill>
        </p:spPr>
        <p:txBody>
          <a:bodyPr wrap="none" rtlCol="0">
            <a:spAutoFit/>
          </a:bodyPr>
          <a:lstStyle/>
          <a:p>
            <a:r>
              <a:rPr lang="en-US" dirty="0" err="1"/>
              <a:t>Eigendecomposition</a:t>
            </a:r>
            <a:endParaRPr lang="en-US" dirty="0"/>
          </a:p>
        </p:txBody>
      </p:sp>
      <p:sp>
        <p:nvSpPr>
          <p:cNvPr id="21" name="TextBox 20">
            <a:extLst>
              <a:ext uri="{FF2B5EF4-FFF2-40B4-BE49-F238E27FC236}">
                <a16:creationId xmlns:a16="http://schemas.microsoft.com/office/drawing/2014/main" id="{3B248C09-105D-D28A-2943-8ED2B1753278}"/>
              </a:ext>
            </a:extLst>
          </p:cNvPr>
          <p:cNvSpPr txBox="1"/>
          <p:nvPr/>
        </p:nvSpPr>
        <p:spPr>
          <a:xfrm>
            <a:off x="4889709" y="4374959"/>
            <a:ext cx="2535759" cy="369332"/>
          </a:xfrm>
          <a:prstGeom prst="rect">
            <a:avLst/>
          </a:prstGeom>
          <a:solidFill>
            <a:schemeClr val="accent1">
              <a:lumMod val="60000"/>
              <a:lumOff val="40000"/>
            </a:schemeClr>
          </a:solidFill>
        </p:spPr>
        <p:txBody>
          <a:bodyPr wrap="none" rtlCol="0">
            <a:spAutoFit/>
          </a:bodyPr>
          <a:lstStyle/>
          <a:p>
            <a:r>
              <a:rPr lang="en-US" dirty="0"/>
              <a:t>Dimensionality detection</a:t>
            </a:r>
          </a:p>
        </p:txBody>
      </p:sp>
      <p:cxnSp>
        <p:nvCxnSpPr>
          <p:cNvPr id="22" name="Straight Connector 21">
            <a:extLst>
              <a:ext uri="{FF2B5EF4-FFF2-40B4-BE49-F238E27FC236}">
                <a16:creationId xmlns:a16="http://schemas.microsoft.com/office/drawing/2014/main" id="{559D28F2-E9E3-A24C-471E-5B0D7FCC60E7}"/>
              </a:ext>
            </a:extLst>
          </p:cNvPr>
          <p:cNvCxnSpPr>
            <a:cxnSpLocks/>
          </p:cNvCxnSpPr>
          <p:nvPr/>
        </p:nvCxnSpPr>
        <p:spPr>
          <a:xfrm>
            <a:off x="4494420" y="3529099"/>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5C46B5-097D-3B89-7F7A-98714CCCAA23}"/>
              </a:ext>
            </a:extLst>
          </p:cNvPr>
          <p:cNvCxnSpPr>
            <a:endCxn id="19" idx="1"/>
          </p:cNvCxnSpPr>
          <p:nvPr/>
        </p:nvCxnSpPr>
        <p:spPr>
          <a:xfrm flipV="1">
            <a:off x="4494420" y="4962295"/>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ED6FC0-BA1D-D183-15B8-DBE113065CA4}"/>
              </a:ext>
            </a:extLst>
          </p:cNvPr>
          <p:cNvCxnSpPr/>
          <p:nvPr/>
        </p:nvCxnSpPr>
        <p:spPr>
          <a:xfrm flipV="1">
            <a:off x="4494419" y="4592963"/>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E16B3-986E-B781-B79D-42DF5EEA1AD4}"/>
              </a:ext>
            </a:extLst>
          </p:cNvPr>
          <p:cNvCxnSpPr/>
          <p:nvPr/>
        </p:nvCxnSpPr>
        <p:spPr>
          <a:xfrm flipV="1">
            <a:off x="4494418" y="416568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7702BB-7A31-633D-1AB8-E572A1927E88}"/>
              </a:ext>
            </a:extLst>
          </p:cNvPr>
          <p:cNvSpPr txBox="1"/>
          <p:nvPr/>
        </p:nvSpPr>
        <p:spPr>
          <a:xfrm>
            <a:off x="8088726" y="4753023"/>
            <a:ext cx="1313180" cy="369332"/>
          </a:xfrm>
          <a:prstGeom prst="rect">
            <a:avLst/>
          </a:prstGeom>
          <a:solidFill>
            <a:schemeClr val="accent1">
              <a:lumMod val="60000"/>
              <a:lumOff val="40000"/>
            </a:schemeClr>
          </a:solidFill>
        </p:spPr>
        <p:txBody>
          <a:bodyPr wrap="none" rtlCol="0">
            <a:spAutoFit/>
          </a:bodyPr>
          <a:lstStyle/>
          <a:p>
            <a:r>
              <a:rPr lang="en-US" dirty="0"/>
              <a:t>Comparison</a:t>
            </a:r>
          </a:p>
        </p:txBody>
      </p:sp>
      <p:sp>
        <p:nvSpPr>
          <p:cNvPr id="27" name="TextBox 26">
            <a:extLst>
              <a:ext uri="{FF2B5EF4-FFF2-40B4-BE49-F238E27FC236}">
                <a16:creationId xmlns:a16="http://schemas.microsoft.com/office/drawing/2014/main" id="{0B057272-138A-EB6D-6396-0D13203EE2FA}"/>
              </a:ext>
            </a:extLst>
          </p:cNvPr>
          <p:cNvSpPr txBox="1"/>
          <p:nvPr/>
        </p:nvSpPr>
        <p:spPr>
          <a:xfrm>
            <a:off x="8088726" y="3947406"/>
            <a:ext cx="1083438" cy="369332"/>
          </a:xfrm>
          <a:prstGeom prst="rect">
            <a:avLst/>
          </a:prstGeom>
          <a:solidFill>
            <a:schemeClr val="accent1">
              <a:lumMod val="60000"/>
              <a:lumOff val="40000"/>
            </a:schemeClr>
          </a:solidFill>
        </p:spPr>
        <p:txBody>
          <a:bodyPr wrap="none" rtlCol="0">
            <a:spAutoFit/>
          </a:bodyPr>
          <a:lstStyle/>
          <a:p>
            <a:r>
              <a:rPr lang="en-US" dirty="0"/>
              <a:t>Estimator</a:t>
            </a:r>
          </a:p>
        </p:txBody>
      </p:sp>
      <p:sp>
        <p:nvSpPr>
          <p:cNvPr id="28" name="TextBox 27">
            <a:extLst>
              <a:ext uri="{FF2B5EF4-FFF2-40B4-BE49-F238E27FC236}">
                <a16:creationId xmlns:a16="http://schemas.microsoft.com/office/drawing/2014/main" id="{E914AD7A-E37A-0DDE-1D46-E8E45DDE2369}"/>
              </a:ext>
            </a:extLst>
          </p:cNvPr>
          <p:cNvSpPr txBox="1"/>
          <p:nvPr/>
        </p:nvSpPr>
        <p:spPr>
          <a:xfrm>
            <a:off x="8088726" y="4350353"/>
            <a:ext cx="629788" cy="369332"/>
          </a:xfrm>
          <a:prstGeom prst="rect">
            <a:avLst/>
          </a:prstGeom>
          <a:solidFill>
            <a:schemeClr val="accent1">
              <a:lumMod val="60000"/>
              <a:lumOff val="40000"/>
            </a:schemeClr>
          </a:solidFill>
        </p:spPr>
        <p:txBody>
          <a:bodyPr wrap="none" rtlCol="0">
            <a:spAutoFit/>
          </a:bodyPr>
          <a:lstStyle/>
          <a:p>
            <a:r>
              <a:rPr lang="en-US" dirty="0"/>
              <a:t>Joint</a:t>
            </a:r>
          </a:p>
        </p:txBody>
      </p:sp>
      <p:cxnSp>
        <p:nvCxnSpPr>
          <p:cNvPr id="29" name="Straight Connector 28">
            <a:extLst>
              <a:ext uri="{FF2B5EF4-FFF2-40B4-BE49-F238E27FC236}">
                <a16:creationId xmlns:a16="http://schemas.microsoft.com/office/drawing/2014/main" id="{022602F3-140B-7191-CDC2-A1A8CB7CE5B1}"/>
              </a:ext>
            </a:extLst>
          </p:cNvPr>
          <p:cNvCxnSpPr>
            <a:cxnSpLocks/>
          </p:cNvCxnSpPr>
          <p:nvPr/>
        </p:nvCxnSpPr>
        <p:spPr>
          <a:xfrm>
            <a:off x="7693437" y="3504493"/>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EDEDF83-F29A-DFB5-C5AF-CCAE5A3E390C}"/>
              </a:ext>
            </a:extLst>
          </p:cNvPr>
          <p:cNvCxnSpPr>
            <a:endCxn id="26" idx="1"/>
          </p:cNvCxnSpPr>
          <p:nvPr/>
        </p:nvCxnSpPr>
        <p:spPr>
          <a:xfrm flipV="1">
            <a:off x="7693437" y="4937689"/>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BAFD0-066B-75EE-7C1E-34BAE09A0515}"/>
              </a:ext>
            </a:extLst>
          </p:cNvPr>
          <p:cNvCxnSpPr/>
          <p:nvPr/>
        </p:nvCxnSpPr>
        <p:spPr>
          <a:xfrm flipV="1">
            <a:off x="7693436" y="456835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4871BD-8475-E629-6B3C-1F2AB9A39790}"/>
              </a:ext>
            </a:extLst>
          </p:cNvPr>
          <p:cNvCxnSpPr/>
          <p:nvPr/>
        </p:nvCxnSpPr>
        <p:spPr>
          <a:xfrm flipV="1">
            <a:off x="7693435" y="4141081"/>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C8D8D1D-6F8B-682A-1952-C2B6A16DBDD9}"/>
              </a:ext>
            </a:extLst>
          </p:cNvPr>
          <p:cNvSpPr txBox="1"/>
          <p:nvPr/>
        </p:nvSpPr>
        <p:spPr>
          <a:xfrm>
            <a:off x="10596405" y="4420798"/>
            <a:ext cx="564578" cy="369332"/>
          </a:xfrm>
          <a:prstGeom prst="rect">
            <a:avLst/>
          </a:prstGeom>
          <a:solidFill>
            <a:schemeClr val="accent1">
              <a:lumMod val="60000"/>
              <a:lumOff val="40000"/>
            </a:schemeClr>
          </a:solidFill>
        </p:spPr>
        <p:txBody>
          <a:bodyPr wrap="none" rtlCol="0">
            <a:spAutoFit/>
          </a:bodyPr>
          <a:lstStyle/>
          <a:p>
            <a:r>
              <a:rPr lang="en-US" dirty="0"/>
              <a:t>NBS</a:t>
            </a:r>
          </a:p>
        </p:txBody>
      </p:sp>
      <p:sp>
        <p:nvSpPr>
          <p:cNvPr id="34" name="TextBox 33">
            <a:extLst>
              <a:ext uri="{FF2B5EF4-FFF2-40B4-BE49-F238E27FC236}">
                <a16:creationId xmlns:a16="http://schemas.microsoft.com/office/drawing/2014/main" id="{8B5DA222-950C-49C5-C329-4ACF15D1F7E2}"/>
              </a:ext>
            </a:extLst>
          </p:cNvPr>
          <p:cNvSpPr txBox="1"/>
          <p:nvPr/>
        </p:nvSpPr>
        <p:spPr>
          <a:xfrm>
            <a:off x="10596407" y="3984513"/>
            <a:ext cx="1066831" cy="369332"/>
          </a:xfrm>
          <a:prstGeom prst="rect">
            <a:avLst/>
          </a:prstGeom>
          <a:solidFill>
            <a:srgbClr val="92D050"/>
          </a:solidFill>
        </p:spPr>
        <p:txBody>
          <a:bodyPr wrap="none" rtlCol="0">
            <a:spAutoFit/>
          </a:bodyPr>
          <a:lstStyle/>
          <a:p>
            <a:r>
              <a:rPr lang="en-US" dirty="0"/>
              <a:t>EC model</a:t>
            </a:r>
          </a:p>
        </p:txBody>
      </p:sp>
      <p:cxnSp>
        <p:nvCxnSpPr>
          <p:cNvPr id="36" name="Straight Connector 35">
            <a:extLst>
              <a:ext uri="{FF2B5EF4-FFF2-40B4-BE49-F238E27FC236}">
                <a16:creationId xmlns:a16="http://schemas.microsoft.com/office/drawing/2014/main" id="{1EC42A8A-91D4-D502-23A4-A415AEAC4A31}"/>
              </a:ext>
            </a:extLst>
          </p:cNvPr>
          <p:cNvCxnSpPr>
            <a:cxnSpLocks/>
          </p:cNvCxnSpPr>
          <p:nvPr/>
        </p:nvCxnSpPr>
        <p:spPr>
          <a:xfrm>
            <a:off x="10201118" y="3541600"/>
            <a:ext cx="0" cy="10638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C59691-170B-F149-FBD7-9767437415C7}"/>
              </a:ext>
            </a:extLst>
          </p:cNvPr>
          <p:cNvCxnSpPr/>
          <p:nvPr/>
        </p:nvCxnSpPr>
        <p:spPr>
          <a:xfrm flipV="1">
            <a:off x="10201117" y="4605464"/>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DE4184-9498-DFA1-3C1E-730A7E39F63D}"/>
              </a:ext>
            </a:extLst>
          </p:cNvPr>
          <p:cNvCxnSpPr/>
          <p:nvPr/>
        </p:nvCxnSpPr>
        <p:spPr>
          <a:xfrm flipV="1">
            <a:off x="10201116" y="417818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369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Goals and Tools</a:t>
            </a:r>
          </a:p>
        </p:txBody>
      </p:sp>
      <p:sp>
        <p:nvSpPr>
          <p:cNvPr id="2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10515600" cy="4251960"/>
          </a:xfrm>
        </p:spPr>
        <p:txBody>
          <a:bodyPr>
            <a:normAutofit/>
          </a:bodyPr>
          <a:lstStyle/>
          <a:p>
            <a:r>
              <a:rPr lang="en-US" sz="2200"/>
              <a:t>Goal: determine group-level effective connectivity changes which explain entropy profiles</a:t>
            </a:r>
          </a:p>
          <a:p>
            <a:r>
              <a:rPr lang="en-US" sz="2200"/>
              <a:t>Requirements:</a:t>
            </a:r>
          </a:p>
          <a:p>
            <a:pPr lvl="1"/>
            <a:r>
              <a:rPr lang="en-US" sz="2200"/>
              <a:t>Model: simple, proven track record with BOLD dynamics</a:t>
            </a:r>
          </a:p>
          <a:p>
            <a:pPr lvl="1"/>
            <a:r>
              <a:rPr lang="en-US" sz="2200"/>
              <a:t>Fitting: efficient in high-dimensional space, nonlinear</a:t>
            </a:r>
          </a:p>
          <a:p>
            <a:r>
              <a:rPr lang="en-US" sz="2200"/>
              <a:t>Tools:</a:t>
            </a:r>
          </a:p>
          <a:p>
            <a:pPr lvl="1"/>
            <a:r>
              <a:rPr lang="en-US" sz="2200"/>
              <a:t>Network model of critical Stuart-Landau oscillators</a:t>
            </a:r>
          </a:p>
          <a:p>
            <a:pPr lvl="1"/>
            <a:r>
              <a:rPr lang="en-US" sz="2200"/>
              <a:t>Particle swarm optimisation</a:t>
            </a:r>
          </a:p>
          <a:p>
            <a:endParaRPr lang="en-US" sz="220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3359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5894962" y="479493"/>
            <a:ext cx="5458838" cy="1325563"/>
          </a:xfrm>
        </p:spPr>
        <p:txBody>
          <a:bodyPr>
            <a:normAutofit/>
          </a:bodyPr>
          <a:lstStyle/>
          <a:p>
            <a:r>
              <a:rPr lang="en-US" dirty="0"/>
              <a:t>Network Model</a:t>
            </a:r>
          </a:p>
        </p:txBody>
      </p:sp>
      <p:pic>
        <p:nvPicPr>
          <p:cNvPr id="1025" name="Picture 1" descr="page3image58577376">
            <a:extLst>
              <a:ext uri="{FF2B5EF4-FFF2-40B4-BE49-F238E27FC236}">
                <a16:creationId xmlns:a16="http://schemas.microsoft.com/office/drawing/2014/main" id="{52258E54-C475-D258-4B3F-8C8AE1C6A2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6"/>
          <a:stretch/>
        </p:blipFill>
        <p:spPr bwMode="auto">
          <a:xfrm>
            <a:off x="332810" y="1530568"/>
            <a:ext cx="5303296" cy="379686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5894962" y="1984443"/>
                <a:ext cx="5458838" cy="4192520"/>
              </a:xfrm>
            </p:spPr>
            <p:txBody>
              <a:bodyPr>
                <a:normAutofit fontScale="92500" lnSpcReduction="20000"/>
              </a:bodyPr>
              <a:lstStyle/>
              <a:p>
                <a:r>
                  <a:rPr lang="en-US" dirty="0"/>
                  <a:t>Network structure defined by parcellation</a:t>
                </a:r>
              </a:p>
              <a:p>
                <a:pPr lvl="1"/>
                <a:r>
                  <a:rPr lang="en-US" dirty="0"/>
                  <a:t>Each region in parcellation indicates single network node</a:t>
                </a:r>
              </a:p>
              <a:p>
                <a:pPr lvl="1"/>
                <a:r>
                  <a:rPr lang="en-US" dirty="0"/>
                  <a:t>SC templates as connectivity masks</a:t>
                </a:r>
                <a:endParaRPr lang="en-US" dirty="0">
                  <a:latin typeface="Cambria Math" panose="02040503050406030204" pitchFamily="18" charset="0"/>
                  <a:ea typeface="Cambria Math" panose="02040503050406030204" pitchFamily="18" charset="0"/>
                </a:endParaRPr>
              </a:p>
              <a:p>
                <a:r>
                  <a:rPr lang="en-US" dirty="0"/>
                  <a:t>Model node dynamics as Stuart-Landau oscillator at criticality</a:t>
                </a:r>
              </a:p>
              <a:p>
                <a:pPr lvl="1"/>
                <a:r>
                  <a:rPr lang="en-US" dirty="0"/>
                  <a:t>Can simulate noisy and oscillatory dynamics</a:t>
                </a:r>
              </a:p>
              <a:p>
                <a:pPr lvl="1"/>
                <a:r>
                  <a:rPr lang="en-US" dirty="0"/>
                  <a:t>Simple; depends on three parameters</a:t>
                </a:r>
              </a:p>
              <a:p>
                <a:pPr lvl="2"/>
                <a:r>
                  <a:rPr lang="en-US" sz="1900" dirty="0">
                    <a:effectLst/>
                    <a:ea typeface="Times New Roman" panose="02020603050405020304" pitchFamily="18" charset="0"/>
                  </a:rPr>
                  <a:t>intrinsic frequency </a:t>
                </a:r>
                <a14:m>
                  <m:oMath xmlns:m="http://schemas.openxmlformats.org/officeDocument/2006/math">
                    <m:r>
                      <a:rPr lang="en-US" sz="1900" i="1">
                        <a:effectLst/>
                        <a:latin typeface="Cambria Math" panose="02040503050406030204" pitchFamily="18" charset="0"/>
                        <a:ea typeface="Cambria Math" panose="02040503050406030204" pitchFamily="18" charset="0"/>
                        <a:cs typeface="Times New Roman" panose="02020603050405020304" pitchFamily="18" charset="0"/>
                      </a:rPr>
                      <m:t>𝜔</m:t>
                    </m:r>
                  </m:oMath>
                </a14:m>
                <a:endParaRPr lang="en-US" sz="1900" dirty="0">
                  <a:effectLst/>
                  <a:latin typeface="Cambria Math" panose="02040503050406030204" pitchFamily="18" charset="0"/>
                  <a:ea typeface="Cambria Math" panose="02040503050406030204" pitchFamily="18" charset="0"/>
                  <a:cs typeface="Times New Roman" panose="02020603050405020304" pitchFamily="18" charset="0"/>
                </a:endParaRPr>
              </a:p>
              <a:p>
                <a:pPr lvl="2"/>
                <a:r>
                  <a:rPr lang="en-US" sz="1900" dirty="0">
                    <a:effectLst/>
                    <a:ea typeface="Times New Roman" panose="02020603050405020304" pitchFamily="18" charset="0"/>
                  </a:rPr>
                  <a:t>oscillation amplitude parameter </a:t>
                </a:r>
                <a14:m>
                  <m:oMath xmlns:m="http://schemas.openxmlformats.org/officeDocument/2006/math">
                    <m:r>
                      <a:rPr lang="en-US" sz="1900" i="1">
                        <a:effectLst/>
                        <a:latin typeface="Cambria Math" panose="02040503050406030204" pitchFamily="18" charset="0"/>
                        <a:ea typeface="Cambria Math" panose="02040503050406030204" pitchFamily="18" charset="0"/>
                        <a:cs typeface="Times New Roman" panose="02020603050405020304" pitchFamily="18" charset="0"/>
                      </a:rPr>
                      <m:t>𝛼</m:t>
                    </m:r>
                  </m:oMath>
                </a14:m>
                <a:endParaRPr lang="en-US" sz="1900" dirty="0">
                  <a:effectLst/>
                  <a:latin typeface="Cambria Math" panose="02040503050406030204" pitchFamily="18" charset="0"/>
                  <a:ea typeface="Cambria Math" panose="02040503050406030204" pitchFamily="18" charset="0"/>
                  <a:cs typeface="Times New Roman" panose="02020603050405020304" pitchFamily="18" charset="0"/>
                </a:endParaRPr>
              </a:p>
              <a:p>
                <a:pPr lvl="2"/>
                <a:r>
                  <a:rPr lang="en-US" sz="1900" dirty="0">
                    <a:effectLst/>
                    <a:ea typeface="Times New Roman" panose="02020603050405020304" pitchFamily="18" charset="0"/>
                  </a:rPr>
                  <a:t>incoming connections </a:t>
                </a:r>
                <a14:m>
                  <m:oMath xmlns:m="http://schemas.openxmlformats.org/officeDocument/2006/math">
                    <m:nary>
                      <m:naryPr>
                        <m:chr m:val="∑"/>
                        <m:limLoc m:val="subSup"/>
                        <m:supHide m:val="on"/>
                        <m:ctrlPr>
                          <a:rPr lang="en-ES" sz="1900" i="1">
                            <a:effectLst/>
                            <a:latin typeface="Cambria Math" panose="02040503050406030204" pitchFamily="18" charset="0"/>
                            <a:ea typeface="Cambria Math" panose="02040503050406030204" pitchFamily="18" charset="0"/>
                          </a:rPr>
                        </m:ctrlPr>
                      </m:naryPr>
                      <m:sub>
                        <m:r>
                          <a:rPr lang="en-US" sz="1900" i="1">
                            <a:effectLst/>
                            <a:latin typeface="Cambria Math" panose="02040503050406030204" pitchFamily="18" charset="0"/>
                            <a:ea typeface="Cambria Math" panose="02040503050406030204" pitchFamily="18" charset="0"/>
                            <a:cs typeface="Times New Roman" panose="02020603050405020304" pitchFamily="18" charset="0"/>
                          </a:rPr>
                          <m:t>𝑖</m:t>
                        </m:r>
                      </m:sub>
                      <m:sup/>
                      <m:e>
                        <m:sSub>
                          <m:sSubPr>
                            <m:ctrlPr>
                              <a:rPr lang="en-ES" sz="1900" i="1">
                                <a:effectLst/>
                                <a:latin typeface="Cambria Math" panose="02040503050406030204" pitchFamily="18" charset="0"/>
                                <a:ea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Times New Roman" panose="02020603050405020304" pitchFamily="18" charset="0"/>
                              </a:rPr>
                              <m:t>𝐶</m:t>
                            </m:r>
                          </m:e>
                          <m:sub>
                            <m:r>
                              <a:rPr lang="en-US" sz="1900" i="1">
                                <a:effectLst/>
                                <a:latin typeface="Cambria Math" panose="02040503050406030204" pitchFamily="18" charset="0"/>
                                <a:ea typeface="Cambria Math" panose="02040503050406030204" pitchFamily="18" charset="0"/>
                                <a:cs typeface="Times New Roman" panose="02020603050405020304" pitchFamily="18" charset="0"/>
                              </a:rPr>
                              <m:t>𝑖𝑗</m:t>
                            </m:r>
                          </m:sub>
                        </m:sSub>
                      </m:e>
                    </m:nary>
                  </m:oMath>
                </a14:m>
                <a:endParaRPr lang="en-US" sz="1900" dirty="0"/>
              </a:p>
              <a:p>
                <a:endParaRPr lang="en-US" dirty="0"/>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5894962" y="1984443"/>
                <a:ext cx="5458838" cy="4192520"/>
              </a:xfrm>
              <a:blipFill>
                <a:blip r:embed="rId3"/>
                <a:stretch>
                  <a:fillRect l="-1856" t="-3625" b="-513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DB2224D4-5F00-E90F-B6A3-1AFE2A4EA713}"/>
              </a:ext>
            </a:extLst>
          </p:cNvPr>
          <p:cNvSpPr txBox="1"/>
          <p:nvPr/>
        </p:nvSpPr>
        <p:spPr>
          <a:xfrm>
            <a:off x="1223623" y="5327432"/>
            <a:ext cx="3521670" cy="323165"/>
          </a:xfrm>
          <a:prstGeom prst="rect">
            <a:avLst/>
          </a:prstGeom>
          <a:noFill/>
        </p:spPr>
        <p:txBody>
          <a:bodyPr wrap="none" rtlCol="0">
            <a:spAutoFit/>
          </a:bodyPr>
          <a:lstStyle/>
          <a:p>
            <a:r>
              <a:rPr lang="en-US" sz="1500" dirty="0">
                <a:effectLst/>
                <a:latin typeface="Cambria" panose="02040503050406030204" pitchFamily="18" charset="0"/>
                <a:ea typeface="Cambria" panose="02040503050406030204" pitchFamily="18" charset="0"/>
                <a:cs typeface="Times New Roman" panose="02020603050405020304" pitchFamily="18" charset="0"/>
              </a:rPr>
              <a:t>Image reproduced from </a:t>
            </a:r>
            <a:r>
              <a:rPr lang="en-US" sz="15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Deco et al. 2017</a:t>
            </a:r>
            <a:r>
              <a:rPr lang="en-ES" sz="1500" dirty="0">
                <a:effectLst/>
              </a:rPr>
              <a:t> </a:t>
            </a:r>
            <a:endParaRPr lang="en-US" sz="1500" dirty="0"/>
          </a:p>
        </p:txBody>
      </p:sp>
    </p:spTree>
    <p:extLst>
      <p:ext uri="{BB962C8B-B14F-4D97-AF65-F5344CB8AC3E}">
        <p14:creationId xmlns:p14="http://schemas.microsoft.com/office/powerpoint/2010/main" val="596225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Effective Connectivity</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257800" cy="4351338"/>
              </a:xfrm>
            </p:spPr>
            <p:txBody>
              <a:bodyPr/>
              <a:lstStyle/>
              <a:p>
                <a:r>
                  <a:rPr lang="en-US" dirty="0"/>
                  <a:t>Estimate subject-level effective connectivity</a:t>
                </a:r>
              </a:p>
              <a:p>
                <a:r>
                  <a:rPr lang="en-US" dirty="0"/>
                  <a:t>Cost function: Euclidean distance between modeled and subject entropy profiles:</a:t>
                </a:r>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1" i="1" smtClean="0">
                              <a:latin typeface="Cambria Math" panose="02040503050406030204" pitchFamily="18" charset="0"/>
                            </a:rPr>
                            <m:t>𝒑</m:t>
                          </m:r>
                          <m:r>
                            <a:rPr lang="en-US" b="0" i="1" smtClean="0">
                              <a:latin typeface="Cambria Math" panose="02040503050406030204" pitchFamily="18" charset="0"/>
                            </a:rPr>
                            <m:t>,</m:t>
                          </m:r>
                          <m:r>
                            <a:rPr lang="en-US" b="1" i="1" smtClean="0">
                              <a:latin typeface="Cambria Math" panose="02040503050406030204" pitchFamily="18" charset="0"/>
                            </a:rPr>
                            <m:t>𝒒</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e>
                          </m:nary>
                        </m:e>
                      </m:rad>
                    </m:oMath>
                  </m:oMathPara>
                </a14:m>
                <a:endParaRPr lang="en-US" dirty="0"/>
              </a:p>
              <a:p>
                <a:endParaRPr lang="en-US" dirty="0"/>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5"/>
                <a:stretch>
                  <a:fillRect l="-2169" t="-2326" r="-2410" b="-3226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7375BA39-82E4-0311-0A08-833BEB89305E}"/>
              </a:ext>
            </a:extLst>
          </p:cNvPr>
          <p:cNvGrpSpPr/>
          <p:nvPr/>
        </p:nvGrpSpPr>
        <p:grpSpPr>
          <a:xfrm>
            <a:off x="6456822" y="269944"/>
            <a:ext cx="5447059" cy="5849906"/>
            <a:chOff x="838200" y="242649"/>
            <a:chExt cx="5447059" cy="5849906"/>
          </a:xfrm>
        </p:grpSpPr>
        <p:grpSp>
          <p:nvGrpSpPr>
            <p:cNvPr id="13" name="Group 12">
              <a:extLst>
                <a:ext uri="{FF2B5EF4-FFF2-40B4-BE49-F238E27FC236}">
                  <a16:creationId xmlns:a16="http://schemas.microsoft.com/office/drawing/2014/main" id="{689FADB0-6F6A-8FEB-3639-C26FACCB7940}"/>
                </a:ext>
              </a:extLst>
            </p:cNvPr>
            <p:cNvGrpSpPr/>
            <p:nvPr/>
          </p:nvGrpSpPr>
          <p:grpSpPr>
            <a:xfrm>
              <a:off x="1019015" y="242649"/>
              <a:ext cx="4895977" cy="5576400"/>
              <a:chOff x="6858000" y="365125"/>
              <a:chExt cx="4895977" cy="5577490"/>
            </a:xfrm>
          </p:grpSpPr>
          <p:pic>
            <p:nvPicPr>
              <p:cNvPr id="5" name="Picture 4">
                <a:extLst>
                  <a:ext uri="{FF2B5EF4-FFF2-40B4-BE49-F238E27FC236}">
                    <a16:creationId xmlns:a16="http://schemas.microsoft.com/office/drawing/2014/main" id="{0E70B355-B1F2-CC54-0668-112333474428}"/>
                  </a:ext>
                </a:extLst>
              </p:cNvPr>
              <p:cNvPicPr>
                <a:picLocks noChangeAspect="1"/>
              </p:cNvPicPr>
              <p:nvPr/>
            </p:nvPicPr>
            <p:blipFill>
              <a:blip r:embed="rId6"/>
              <a:stretch>
                <a:fillRect/>
              </a:stretch>
            </p:blipFill>
            <p:spPr>
              <a:xfrm>
                <a:off x="6858000" y="365125"/>
                <a:ext cx="4876800" cy="5577490"/>
              </a:xfrm>
              <a:prstGeom prst="rect">
                <a:avLst/>
              </a:prstGeom>
            </p:spPr>
          </p:pic>
          <p:sp>
            <p:nvSpPr>
              <p:cNvPr id="7" name="TextBox 6">
                <a:extLst>
                  <a:ext uri="{FF2B5EF4-FFF2-40B4-BE49-F238E27FC236}">
                    <a16:creationId xmlns:a16="http://schemas.microsoft.com/office/drawing/2014/main" id="{B99745E9-6F45-A66A-D580-0740618973FF}"/>
                  </a:ext>
                </a:extLst>
              </p:cNvPr>
              <p:cNvSpPr txBox="1"/>
              <p:nvPr/>
            </p:nvSpPr>
            <p:spPr>
              <a:xfrm>
                <a:off x="10596031" y="3171329"/>
                <a:ext cx="1157946" cy="461755"/>
              </a:xfrm>
              <a:prstGeom prst="rect">
                <a:avLst/>
              </a:prstGeom>
              <a:solidFill>
                <a:schemeClr val="bg1"/>
              </a:solidFill>
            </p:spPr>
            <p:txBody>
              <a:bodyPr wrap="none" rtlCol="0">
                <a:spAutoFit/>
              </a:bodyPr>
              <a:lstStyle/>
              <a:p>
                <a:pPr algn="ctr"/>
                <a:r>
                  <a:rPr lang="en-US" sz="1200" dirty="0"/>
                  <a:t>Modeled </a:t>
                </a:r>
                <a:r>
                  <a:rPr lang="en-US" sz="1200" dirty="0" err="1"/>
                  <a:t>dFC</a:t>
                </a:r>
                <a:r>
                  <a:rPr lang="en-US" sz="1200" dirty="0"/>
                  <a:t>(t)</a:t>
                </a:r>
              </a:p>
              <a:p>
                <a:pPr algn="ctr"/>
                <a:r>
                  <a:rPr lang="en-US" sz="1200" dirty="0"/>
                  <a:t>entropy vector</a:t>
                </a:r>
              </a:p>
            </p:txBody>
          </p:sp>
          <p:sp>
            <p:nvSpPr>
              <p:cNvPr id="12" name="TextBox 11">
                <a:extLst>
                  <a:ext uri="{FF2B5EF4-FFF2-40B4-BE49-F238E27FC236}">
                    <a16:creationId xmlns:a16="http://schemas.microsoft.com/office/drawing/2014/main" id="{A61B589E-05C6-B5F8-4452-492650174498}"/>
                  </a:ext>
                </a:extLst>
              </p:cNvPr>
              <p:cNvSpPr txBox="1"/>
              <p:nvPr/>
            </p:nvSpPr>
            <p:spPr>
              <a:xfrm>
                <a:off x="10548407" y="5120784"/>
                <a:ext cx="1171090" cy="461755"/>
              </a:xfrm>
              <a:prstGeom prst="rect">
                <a:avLst/>
              </a:prstGeom>
              <a:solidFill>
                <a:schemeClr val="bg1"/>
              </a:solidFill>
            </p:spPr>
            <p:txBody>
              <a:bodyPr wrap="none" rtlCol="0">
                <a:spAutoFit/>
              </a:bodyPr>
              <a:lstStyle/>
              <a:p>
                <a:r>
                  <a:rPr lang="en-US" sz="1200" dirty="0"/>
                  <a:t>Empirical </a:t>
                </a:r>
                <a:r>
                  <a:rPr lang="en-US" sz="1200" dirty="0" err="1"/>
                  <a:t>dFC</a:t>
                </a:r>
                <a:r>
                  <a:rPr lang="en-US" sz="1200" dirty="0"/>
                  <a:t>(t)</a:t>
                </a:r>
              </a:p>
              <a:p>
                <a:pPr algn="ctr"/>
                <a:r>
                  <a:rPr lang="en-US" sz="1200" dirty="0"/>
                  <a:t>entropy vector</a:t>
                </a:r>
              </a:p>
            </p:txBody>
          </p:sp>
        </p:grpSp>
        <p:sp>
          <p:nvSpPr>
            <p:cNvPr id="15" name="TextBox 14">
              <a:extLst>
                <a:ext uri="{FF2B5EF4-FFF2-40B4-BE49-F238E27FC236}">
                  <a16:creationId xmlns:a16="http://schemas.microsoft.com/office/drawing/2014/main" id="{0C981E04-4637-BAB3-979A-7866E3423A3B}"/>
                </a:ext>
              </a:extLst>
            </p:cNvPr>
            <p:cNvSpPr txBox="1"/>
            <p:nvPr/>
          </p:nvSpPr>
          <p:spPr>
            <a:xfrm>
              <a:off x="838200" y="5723223"/>
              <a:ext cx="5374355" cy="369332"/>
            </a:xfrm>
            <a:prstGeom prst="rect">
              <a:avLst/>
            </a:prstGeom>
            <a:noFill/>
          </p:spPr>
          <p:txBody>
            <a:bodyPr wrap="square">
              <a:spAutoFit/>
            </a:bodyPr>
            <a:lstStyle/>
            <a:p>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Image modified from Deco, Van </a:t>
              </a:r>
              <a:r>
                <a:rPr lang="en-U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Hartevelt</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et al. 2017</a:t>
              </a:r>
              <a:endParaRPr lang="en-US" dirty="0"/>
            </a:p>
          </p:txBody>
        </p:sp>
        <p:pic>
          <p:nvPicPr>
            <p:cNvPr id="4" name="Picture 3">
              <a:extLst>
                <a:ext uri="{FF2B5EF4-FFF2-40B4-BE49-F238E27FC236}">
                  <a16:creationId xmlns:a16="http://schemas.microsoft.com/office/drawing/2014/main" id="{6D0F4F63-7002-52B0-A275-2E1BDA7F2078}"/>
                </a:ext>
              </a:extLst>
            </p:cNvPr>
            <p:cNvPicPr>
              <a:picLocks noChangeAspect="1"/>
            </p:cNvPicPr>
            <p:nvPr/>
          </p:nvPicPr>
          <p:blipFill>
            <a:blip r:embed="rId7"/>
            <a:stretch>
              <a:fillRect/>
            </a:stretch>
          </p:blipFill>
          <p:spPr>
            <a:xfrm>
              <a:off x="5338324" y="3770859"/>
              <a:ext cx="946935" cy="725844"/>
            </a:xfrm>
            <a:prstGeom prst="rect">
              <a:avLst/>
            </a:prstGeom>
          </p:spPr>
        </p:pic>
      </p:grpSp>
      <p:sp>
        <p:nvSpPr>
          <p:cNvPr id="28" name="TextBox 27">
            <a:extLst>
              <a:ext uri="{FF2B5EF4-FFF2-40B4-BE49-F238E27FC236}">
                <a16:creationId xmlns:a16="http://schemas.microsoft.com/office/drawing/2014/main" id="{B2EC9B3E-BB82-7BE5-B62B-8C0BA00F4AD8}"/>
              </a:ext>
            </a:extLst>
          </p:cNvPr>
          <p:cNvSpPr txBox="1"/>
          <p:nvPr/>
        </p:nvSpPr>
        <p:spPr>
          <a:xfrm>
            <a:off x="10362863" y="1787525"/>
            <a:ext cx="1076065" cy="523220"/>
          </a:xfrm>
          <a:prstGeom prst="rect">
            <a:avLst/>
          </a:prstGeom>
          <a:solidFill>
            <a:schemeClr val="accent4"/>
          </a:solidFill>
          <a:ln>
            <a:solidFill>
              <a:schemeClr val="accent1">
                <a:shade val="50000"/>
              </a:schemeClr>
            </a:solidFill>
          </a:ln>
        </p:spPr>
        <p:txBody>
          <a:bodyPr wrap="none" rtlCol="0">
            <a:spAutoFit/>
          </a:bodyPr>
          <a:lstStyle/>
          <a:p>
            <a:pPr algn="ctr"/>
            <a:r>
              <a:rPr lang="en-US" sz="1400" dirty="0"/>
              <a:t>Estimated</a:t>
            </a:r>
          </a:p>
          <a:p>
            <a:pPr algn="ctr"/>
            <a:r>
              <a:rPr lang="en-US" sz="1400" dirty="0"/>
              <a:t>connectivity</a:t>
            </a:r>
          </a:p>
        </p:txBody>
      </p:sp>
      <p:cxnSp>
        <p:nvCxnSpPr>
          <p:cNvPr id="30" name="Curved Connector 29">
            <a:extLst>
              <a:ext uri="{FF2B5EF4-FFF2-40B4-BE49-F238E27FC236}">
                <a16:creationId xmlns:a16="http://schemas.microsoft.com/office/drawing/2014/main" id="{165CFE07-9BAA-9E3E-62C7-9F4D4AFF32C4}"/>
              </a:ext>
            </a:extLst>
          </p:cNvPr>
          <p:cNvCxnSpPr>
            <a:cxnSpLocks/>
          </p:cNvCxnSpPr>
          <p:nvPr/>
        </p:nvCxnSpPr>
        <p:spPr>
          <a:xfrm rot="16200000" flipH="1">
            <a:off x="10844922" y="2904750"/>
            <a:ext cx="1652965" cy="46495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B4824DFC-4FB0-1DB8-53B0-C48B61E3C77D}"/>
              </a:ext>
            </a:extLst>
          </p:cNvPr>
          <p:cNvCxnSpPr>
            <a:cxnSpLocks/>
          </p:cNvCxnSpPr>
          <p:nvPr/>
        </p:nvCxnSpPr>
        <p:spPr>
          <a:xfrm rot="16200000" flipH="1">
            <a:off x="9879481" y="2816081"/>
            <a:ext cx="1571245" cy="60448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12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686834" y="1153572"/>
            <a:ext cx="3200400" cy="4461163"/>
          </a:xfrm>
        </p:spPr>
        <p:txBody>
          <a:bodyPr>
            <a:normAutofit/>
          </a:bodyPr>
          <a:lstStyle/>
          <a:p>
            <a:r>
              <a:rPr lang="en-US">
                <a:solidFill>
                  <a:srgbClr val="FFFFFF"/>
                </a:solidFill>
              </a:rPr>
              <a:t>A New Basis?</a:t>
            </a:r>
          </a:p>
        </p:txBody>
      </p:sp>
      <p:sp>
        <p:nvSpPr>
          <p:cNvPr id="39" name="Arc 3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4447308" y="591344"/>
            <a:ext cx="6906491" cy="5585619"/>
          </a:xfrm>
        </p:spPr>
        <p:txBody>
          <a:bodyPr anchor="ctr">
            <a:normAutofit/>
          </a:bodyPr>
          <a:lstStyle/>
          <a:p>
            <a:r>
              <a:rPr lang="en-US" dirty="0"/>
              <a:t>EEG and MEG suggest complex FC dynamics</a:t>
            </a:r>
          </a:p>
          <a:p>
            <a:r>
              <a:rPr lang="en-US" dirty="0"/>
              <a:t>Statistical dependencies in FC suggest highly redundant basis</a:t>
            </a:r>
          </a:p>
          <a:p>
            <a:r>
              <a:rPr lang="en-US" dirty="0"/>
              <a:t>Functional networks may provide superior basis for FC dynamics:</a:t>
            </a:r>
          </a:p>
          <a:p>
            <a:pPr lvl="1"/>
            <a:r>
              <a:rPr lang="en-US" dirty="0"/>
              <a:t>Lower dimensionality</a:t>
            </a:r>
          </a:p>
          <a:p>
            <a:pPr lvl="1"/>
            <a:r>
              <a:rPr lang="en-US" dirty="0"/>
              <a:t>Reduce information redundancies</a:t>
            </a:r>
          </a:p>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8531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b="1" dirty="0"/>
              <a:t>L</a:t>
            </a:r>
            <a:r>
              <a:rPr lang="en-US" dirty="0"/>
              <a:t>eading </a:t>
            </a:r>
            <a:r>
              <a:rPr lang="en-US" b="1" dirty="0"/>
              <a:t>E</a:t>
            </a:r>
            <a:r>
              <a:rPr lang="en-US" dirty="0"/>
              <a:t>igenvector </a:t>
            </a:r>
            <a:r>
              <a:rPr lang="en-US" b="1" dirty="0"/>
              <a:t>I</a:t>
            </a:r>
            <a:r>
              <a:rPr lang="en-US" dirty="0"/>
              <a:t>ndependent Component </a:t>
            </a:r>
            <a:r>
              <a:rPr lang="en-US" b="1" dirty="0"/>
              <a:t>A</a:t>
            </a:r>
            <a:r>
              <a:rPr lang="en-US" dirty="0"/>
              <a:t>nalysis (LEICA)</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Content Placeholder 12">
            <a:extLst>
              <a:ext uri="{FF2B5EF4-FFF2-40B4-BE49-F238E27FC236}">
                <a16:creationId xmlns:a16="http://schemas.microsoft.com/office/drawing/2014/main" id="{9729D4DC-93DB-76C2-F6BB-F5D094D6F494}"/>
              </a:ext>
            </a:extLst>
          </p:cNvPr>
          <p:cNvGraphicFramePr>
            <a:graphicFrameLocks/>
          </p:cNvGraphicFramePr>
          <p:nvPr/>
        </p:nvGraphicFramePr>
        <p:xfrm>
          <a:off x="169035" y="1859089"/>
          <a:ext cx="11882503" cy="20410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5B748F16-0F96-6D0F-5E02-A7152EC771BC}"/>
              </a:ext>
            </a:extLst>
          </p:cNvPr>
          <p:cNvSpPr txBox="1"/>
          <p:nvPr/>
        </p:nvSpPr>
        <p:spPr>
          <a:xfrm>
            <a:off x="1690689" y="4744014"/>
            <a:ext cx="2470741" cy="369332"/>
          </a:xfrm>
          <a:prstGeom prst="rect">
            <a:avLst/>
          </a:prstGeom>
          <a:solidFill>
            <a:schemeClr val="accent1">
              <a:lumMod val="60000"/>
              <a:lumOff val="40000"/>
            </a:schemeClr>
          </a:solidFill>
        </p:spPr>
        <p:txBody>
          <a:bodyPr wrap="none" rtlCol="0">
            <a:spAutoFit/>
          </a:bodyPr>
          <a:lstStyle/>
          <a:p>
            <a:r>
              <a:rPr lang="en-US" dirty="0"/>
              <a:t>Coherence Connectivity</a:t>
            </a:r>
          </a:p>
        </p:txBody>
      </p:sp>
      <p:sp>
        <p:nvSpPr>
          <p:cNvPr id="6" name="TextBox 5">
            <a:extLst>
              <a:ext uri="{FF2B5EF4-FFF2-40B4-BE49-F238E27FC236}">
                <a16:creationId xmlns:a16="http://schemas.microsoft.com/office/drawing/2014/main" id="{E3F299F4-05A9-08B1-FBEF-1586BE6B6B59}"/>
              </a:ext>
            </a:extLst>
          </p:cNvPr>
          <p:cNvSpPr txBox="1"/>
          <p:nvPr/>
        </p:nvSpPr>
        <p:spPr>
          <a:xfrm>
            <a:off x="1690689" y="3938397"/>
            <a:ext cx="1525931" cy="369332"/>
          </a:xfrm>
          <a:prstGeom prst="rect">
            <a:avLst/>
          </a:prstGeom>
          <a:solidFill>
            <a:schemeClr val="accent1">
              <a:lumMod val="60000"/>
              <a:lumOff val="40000"/>
            </a:schemeClr>
          </a:solidFill>
        </p:spPr>
        <p:txBody>
          <a:bodyPr wrap="none" rtlCol="0">
            <a:spAutoFit/>
          </a:bodyPr>
          <a:lstStyle/>
          <a:p>
            <a:r>
              <a:rPr lang="en-US" dirty="0"/>
              <a:t>Analytic signal</a:t>
            </a:r>
          </a:p>
        </p:txBody>
      </p:sp>
      <p:sp>
        <p:nvSpPr>
          <p:cNvPr id="7" name="TextBox 6">
            <a:extLst>
              <a:ext uri="{FF2B5EF4-FFF2-40B4-BE49-F238E27FC236}">
                <a16:creationId xmlns:a16="http://schemas.microsoft.com/office/drawing/2014/main" id="{63DF76C1-9089-27C6-B538-5313E801782B}"/>
              </a:ext>
            </a:extLst>
          </p:cNvPr>
          <p:cNvSpPr txBox="1"/>
          <p:nvPr/>
        </p:nvSpPr>
        <p:spPr>
          <a:xfrm>
            <a:off x="1690689" y="4341344"/>
            <a:ext cx="740908" cy="369332"/>
          </a:xfrm>
          <a:prstGeom prst="rect">
            <a:avLst/>
          </a:prstGeom>
          <a:solidFill>
            <a:schemeClr val="accent1">
              <a:lumMod val="60000"/>
              <a:lumOff val="40000"/>
            </a:schemeClr>
          </a:solidFill>
        </p:spPr>
        <p:txBody>
          <a:bodyPr wrap="none" rtlCol="0">
            <a:spAutoFit/>
          </a:bodyPr>
          <a:lstStyle/>
          <a:p>
            <a:r>
              <a:rPr lang="en-US" dirty="0"/>
              <a:t>Phase</a:t>
            </a:r>
          </a:p>
        </p:txBody>
      </p:sp>
      <p:cxnSp>
        <p:nvCxnSpPr>
          <p:cNvPr id="13" name="Straight Connector 12">
            <a:extLst>
              <a:ext uri="{FF2B5EF4-FFF2-40B4-BE49-F238E27FC236}">
                <a16:creationId xmlns:a16="http://schemas.microsoft.com/office/drawing/2014/main" id="{204E0EEF-4BE9-F826-E0C6-2DDC32525BBF}"/>
              </a:ext>
            </a:extLst>
          </p:cNvPr>
          <p:cNvCxnSpPr>
            <a:cxnSpLocks/>
          </p:cNvCxnSpPr>
          <p:nvPr/>
        </p:nvCxnSpPr>
        <p:spPr>
          <a:xfrm>
            <a:off x="1295400" y="3495484"/>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9B140D-98AD-12A2-F5CB-0811A3BBD7C0}"/>
              </a:ext>
            </a:extLst>
          </p:cNvPr>
          <p:cNvCxnSpPr>
            <a:endCxn id="5" idx="1"/>
          </p:cNvCxnSpPr>
          <p:nvPr/>
        </p:nvCxnSpPr>
        <p:spPr>
          <a:xfrm flipV="1">
            <a:off x="1295400" y="4928680"/>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71C756-C451-FDE7-1760-84D5469491F3}"/>
              </a:ext>
            </a:extLst>
          </p:cNvPr>
          <p:cNvCxnSpPr/>
          <p:nvPr/>
        </p:nvCxnSpPr>
        <p:spPr>
          <a:xfrm flipV="1">
            <a:off x="1295399" y="455934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1C4D6F-C1F7-DC43-E5F3-474F6F0CADC5}"/>
              </a:ext>
            </a:extLst>
          </p:cNvPr>
          <p:cNvCxnSpPr/>
          <p:nvPr/>
        </p:nvCxnSpPr>
        <p:spPr>
          <a:xfrm flipV="1">
            <a:off x="1295398" y="4132072"/>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D28D83-D135-9AB1-E0E9-C8FD6456EFBE}"/>
              </a:ext>
            </a:extLst>
          </p:cNvPr>
          <p:cNvSpPr txBox="1"/>
          <p:nvPr/>
        </p:nvSpPr>
        <p:spPr>
          <a:xfrm>
            <a:off x="4889709" y="4777629"/>
            <a:ext cx="498855" cy="369332"/>
          </a:xfrm>
          <a:prstGeom prst="rect">
            <a:avLst/>
          </a:prstGeom>
          <a:solidFill>
            <a:schemeClr val="accent1">
              <a:lumMod val="60000"/>
              <a:lumOff val="40000"/>
            </a:schemeClr>
          </a:solidFill>
        </p:spPr>
        <p:txBody>
          <a:bodyPr wrap="none" rtlCol="0">
            <a:spAutoFit/>
          </a:bodyPr>
          <a:lstStyle/>
          <a:p>
            <a:r>
              <a:rPr lang="en-US" dirty="0"/>
              <a:t>ICA</a:t>
            </a:r>
          </a:p>
        </p:txBody>
      </p:sp>
      <p:sp>
        <p:nvSpPr>
          <p:cNvPr id="20" name="TextBox 19">
            <a:extLst>
              <a:ext uri="{FF2B5EF4-FFF2-40B4-BE49-F238E27FC236}">
                <a16:creationId xmlns:a16="http://schemas.microsoft.com/office/drawing/2014/main" id="{FFD91F33-A91C-DEA3-6372-20A8B352337A}"/>
              </a:ext>
            </a:extLst>
          </p:cNvPr>
          <p:cNvSpPr txBox="1"/>
          <p:nvPr/>
        </p:nvSpPr>
        <p:spPr>
          <a:xfrm>
            <a:off x="4889709" y="3972012"/>
            <a:ext cx="2093202" cy="369332"/>
          </a:xfrm>
          <a:prstGeom prst="rect">
            <a:avLst/>
          </a:prstGeom>
          <a:solidFill>
            <a:schemeClr val="accent1">
              <a:lumMod val="60000"/>
              <a:lumOff val="40000"/>
            </a:schemeClr>
          </a:solidFill>
        </p:spPr>
        <p:txBody>
          <a:bodyPr wrap="none" rtlCol="0">
            <a:spAutoFit/>
          </a:bodyPr>
          <a:lstStyle/>
          <a:p>
            <a:r>
              <a:rPr lang="en-US" dirty="0" err="1"/>
              <a:t>Eigendecomposition</a:t>
            </a:r>
            <a:endParaRPr lang="en-US" dirty="0"/>
          </a:p>
        </p:txBody>
      </p:sp>
      <p:sp>
        <p:nvSpPr>
          <p:cNvPr id="21" name="TextBox 20">
            <a:extLst>
              <a:ext uri="{FF2B5EF4-FFF2-40B4-BE49-F238E27FC236}">
                <a16:creationId xmlns:a16="http://schemas.microsoft.com/office/drawing/2014/main" id="{3B248C09-105D-D28A-2943-8ED2B1753278}"/>
              </a:ext>
            </a:extLst>
          </p:cNvPr>
          <p:cNvSpPr txBox="1"/>
          <p:nvPr/>
        </p:nvSpPr>
        <p:spPr>
          <a:xfrm>
            <a:off x="4889709" y="4374959"/>
            <a:ext cx="2535759" cy="369332"/>
          </a:xfrm>
          <a:prstGeom prst="rect">
            <a:avLst/>
          </a:prstGeom>
          <a:solidFill>
            <a:schemeClr val="accent1">
              <a:lumMod val="60000"/>
              <a:lumOff val="40000"/>
            </a:schemeClr>
          </a:solidFill>
        </p:spPr>
        <p:txBody>
          <a:bodyPr wrap="none" rtlCol="0">
            <a:spAutoFit/>
          </a:bodyPr>
          <a:lstStyle/>
          <a:p>
            <a:r>
              <a:rPr lang="en-US" dirty="0"/>
              <a:t>Dimensionality detection</a:t>
            </a:r>
          </a:p>
        </p:txBody>
      </p:sp>
      <p:cxnSp>
        <p:nvCxnSpPr>
          <p:cNvPr id="22" name="Straight Connector 21">
            <a:extLst>
              <a:ext uri="{FF2B5EF4-FFF2-40B4-BE49-F238E27FC236}">
                <a16:creationId xmlns:a16="http://schemas.microsoft.com/office/drawing/2014/main" id="{559D28F2-E9E3-A24C-471E-5B0D7FCC60E7}"/>
              </a:ext>
            </a:extLst>
          </p:cNvPr>
          <p:cNvCxnSpPr>
            <a:cxnSpLocks/>
          </p:cNvCxnSpPr>
          <p:nvPr/>
        </p:nvCxnSpPr>
        <p:spPr>
          <a:xfrm>
            <a:off x="4494420" y="3529099"/>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5C46B5-097D-3B89-7F7A-98714CCCAA23}"/>
              </a:ext>
            </a:extLst>
          </p:cNvPr>
          <p:cNvCxnSpPr>
            <a:endCxn id="19" idx="1"/>
          </p:cNvCxnSpPr>
          <p:nvPr/>
        </p:nvCxnSpPr>
        <p:spPr>
          <a:xfrm flipV="1">
            <a:off x="4494420" y="4962295"/>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ED6FC0-BA1D-D183-15B8-DBE113065CA4}"/>
              </a:ext>
            </a:extLst>
          </p:cNvPr>
          <p:cNvCxnSpPr/>
          <p:nvPr/>
        </p:nvCxnSpPr>
        <p:spPr>
          <a:xfrm flipV="1">
            <a:off x="4494419" y="4592963"/>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E16B3-986E-B781-B79D-42DF5EEA1AD4}"/>
              </a:ext>
            </a:extLst>
          </p:cNvPr>
          <p:cNvCxnSpPr/>
          <p:nvPr/>
        </p:nvCxnSpPr>
        <p:spPr>
          <a:xfrm flipV="1">
            <a:off x="4494418" y="416568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7702BB-7A31-633D-1AB8-E572A1927E88}"/>
              </a:ext>
            </a:extLst>
          </p:cNvPr>
          <p:cNvSpPr txBox="1"/>
          <p:nvPr/>
        </p:nvSpPr>
        <p:spPr>
          <a:xfrm>
            <a:off x="8088726" y="4753023"/>
            <a:ext cx="1313180" cy="369332"/>
          </a:xfrm>
          <a:prstGeom prst="rect">
            <a:avLst/>
          </a:prstGeom>
          <a:solidFill>
            <a:schemeClr val="accent1">
              <a:lumMod val="60000"/>
              <a:lumOff val="40000"/>
            </a:schemeClr>
          </a:solidFill>
        </p:spPr>
        <p:txBody>
          <a:bodyPr wrap="none" rtlCol="0">
            <a:spAutoFit/>
          </a:bodyPr>
          <a:lstStyle/>
          <a:p>
            <a:r>
              <a:rPr lang="en-US" dirty="0"/>
              <a:t>Comparison</a:t>
            </a:r>
          </a:p>
        </p:txBody>
      </p:sp>
      <p:sp>
        <p:nvSpPr>
          <p:cNvPr id="27" name="TextBox 26">
            <a:extLst>
              <a:ext uri="{FF2B5EF4-FFF2-40B4-BE49-F238E27FC236}">
                <a16:creationId xmlns:a16="http://schemas.microsoft.com/office/drawing/2014/main" id="{0B057272-138A-EB6D-6396-0D13203EE2FA}"/>
              </a:ext>
            </a:extLst>
          </p:cNvPr>
          <p:cNvSpPr txBox="1"/>
          <p:nvPr/>
        </p:nvSpPr>
        <p:spPr>
          <a:xfrm>
            <a:off x="8088726" y="3947406"/>
            <a:ext cx="1083438" cy="369332"/>
          </a:xfrm>
          <a:prstGeom prst="rect">
            <a:avLst/>
          </a:prstGeom>
          <a:solidFill>
            <a:schemeClr val="accent1">
              <a:lumMod val="60000"/>
              <a:lumOff val="40000"/>
            </a:schemeClr>
          </a:solidFill>
        </p:spPr>
        <p:txBody>
          <a:bodyPr wrap="none" rtlCol="0">
            <a:spAutoFit/>
          </a:bodyPr>
          <a:lstStyle/>
          <a:p>
            <a:r>
              <a:rPr lang="en-US" dirty="0"/>
              <a:t>Estimator</a:t>
            </a:r>
          </a:p>
        </p:txBody>
      </p:sp>
      <p:sp>
        <p:nvSpPr>
          <p:cNvPr id="28" name="TextBox 27">
            <a:extLst>
              <a:ext uri="{FF2B5EF4-FFF2-40B4-BE49-F238E27FC236}">
                <a16:creationId xmlns:a16="http://schemas.microsoft.com/office/drawing/2014/main" id="{E914AD7A-E37A-0DDE-1D46-E8E45DDE2369}"/>
              </a:ext>
            </a:extLst>
          </p:cNvPr>
          <p:cNvSpPr txBox="1"/>
          <p:nvPr/>
        </p:nvSpPr>
        <p:spPr>
          <a:xfrm>
            <a:off x="8088726" y="4350353"/>
            <a:ext cx="629788" cy="369332"/>
          </a:xfrm>
          <a:prstGeom prst="rect">
            <a:avLst/>
          </a:prstGeom>
          <a:solidFill>
            <a:schemeClr val="accent1">
              <a:lumMod val="60000"/>
              <a:lumOff val="40000"/>
            </a:schemeClr>
          </a:solidFill>
        </p:spPr>
        <p:txBody>
          <a:bodyPr wrap="none" rtlCol="0">
            <a:spAutoFit/>
          </a:bodyPr>
          <a:lstStyle/>
          <a:p>
            <a:r>
              <a:rPr lang="en-US" dirty="0"/>
              <a:t>Joint</a:t>
            </a:r>
          </a:p>
        </p:txBody>
      </p:sp>
      <p:cxnSp>
        <p:nvCxnSpPr>
          <p:cNvPr id="29" name="Straight Connector 28">
            <a:extLst>
              <a:ext uri="{FF2B5EF4-FFF2-40B4-BE49-F238E27FC236}">
                <a16:creationId xmlns:a16="http://schemas.microsoft.com/office/drawing/2014/main" id="{022602F3-140B-7191-CDC2-A1A8CB7CE5B1}"/>
              </a:ext>
            </a:extLst>
          </p:cNvPr>
          <p:cNvCxnSpPr>
            <a:cxnSpLocks/>
          </p:cNvCxnSpPr>
          <p:nvPr/>
        </p:nvCxnSpPr>
        <p:spPr>
          <a:xfrm>
            <a:off x="7693437" y="3504493"/>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EDEDF83-F29A-DFB5-C5AF-CCAE5A3E390C}"/>
              </a:ext>
            </a:extLst>
          </p:cNvPr>
          <p:cNvCxnSpPr>
            <a:endCxn id="26" idx="1"/>
          </p:cNvCxnSpPr>
          <p:nvPr/>
        </p:nvCxnSpPr>
        <p:spPr>
          <a:xfrm flipV="1">
            <a:off x="7693437" y="4937689"/>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BAFD0-066B-75EE-7C1E-34BAE09A0515}"/>
              </a:ext>
            </a:extLst>
          </p:cNvPr>
          <p:cNvCxnSpPr/>
          <p:nvPr/>
        </p:nvCxnSpPr>
        <p:spPr>
          <a:xfrm flipV="1">
            <a:off x="7693436" y="456835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4871BD-8475-E629-6B3C-1F2AB9A39790}"/>
              </a:ext>
            </a:extLst>
          </p:cNvPr>
          <p:cNvCxnSpPr/>
          <p:nvPr/>
        </p:nvCxnSpPr>
        <p:spPr>
          <a:xfrm flipV="1">
            <a:off x="7693435" y="4141081"/>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C8D8D1D-6F8B-682A-1952-C2B6A16DBDD9}"/>
              </a:ext>
            </a:extLst>
          </p:cNvPr>
          <p:cNvSpPr txBox="1"/>
          <p:nvPr/>
        </p:nvSpPr>
        <p:spPr>
          <a:xfrm>
            <a:off x="10596405" y="4420798"/>
            <a:ext cx="1571456" cy="369332"/>
          </a:xfrm>
          <a:prstGeom prst="rect">
            <a:avLst/>
          </a:prstGeom>
          <a:solidFill>
            <a:srgbClr val="92D050"/>
          </a:solidFill>
        </p:spPr>
        <p:txBody>
          <a:bodyPr wrap="none" rtlCol="0">
            <a:spAutoFit/>
          </a:bodyPr>
          <a:lstStyle/>
          <a:p>
            <a:r>
              <a:rPr lang="en-US" dirty="0"/>
              <a:t>EC comparison</a:t>
            </a:r>
          </a:p>
        </p:txBody>
      </p:sp>
      <p:sp>
        <p:nvSpPr>
          <p:cNvPr id="34" name="TextBox 33">
            <a:extLst>
              <a:ext uri="{FF2B5EF4-FFF2-40B4-BE49-F238E27FC236}">
                <a16:creationId xmlns:a16="http://schemas.microsoft.com/office/drawing/2014/main" id="{8B5DA222-950C-49C5-C329-4ACF15D1F7E2}"/>
              </a:ext>
            </a:extLst>
          </p:cNvPr>
          <p:cNvSpPr txBox="1"/>
          <p:nvPr/>
        </p:nvSpPr>
        <p:spPr>
          <a:xfrm>
            <a:off x="10596407" y="3984513"/>
            <a:ext cx="1066831" cy="369332"/>
          </a:xfrm>
          <a:prstGeom prst="rect">
            <a:avLst/>
          </a:prstGeom>
          <a:solidFill>
            <a:schemeClr val="accent1">
              <a:lumMod val="60000"/>
              <a:lumOff val="40000"/>
            </a:schemeClr>
          </a:solidFill>
        </p:spPr>
        <p:txBody>
          <a:bodyPr wrap="none" rtlCol="0">
            <a:spAutoFit/>
          </a:bodyPr>
          <a:lstStyle/>
          <a:p>
            <a:r>
              <a:rPr lang="en-US" dirty="0"/>
              <a:t>EC model</a:t>
            </a:r>
          </a:p>
        </p:txBody>
      </p:sp>
      <p:cxnSp>
        <p:nvCxnSpPr>
          <p:cNvPr id="36" name="Straight Connector 35">
            <a:extLst>
              <a:ext uri="{FF2B5EF4-FFF2-40B4-BE49-F238E27FC236}">
                <a16:creationId xmlns:a16="http://schemas.microsoft.com/office/drawing/2014/main" id="{1EC42A8A-91D4-D502-23A4-A415AEAC4A31}"/>
              </a:ext>
            </a:extLst>
          </p:cNvPr>
          <p:cNvCxnSpPr>
            <a:cxnSpLocks/>
          </p:cNvCxnSpPr>
          <p:nvPr/>
        </p:nvCxnSpPr>
        <p:spPr>
          <a:xfrm>
            <a:off x="10201118" y="3541600"/>
            <a:ext cx="0" cy="10638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C59691-170B-F149-FBD7-9767437415C7}"/>
              </a:ext>
            </a:extLst>
          </p:cNvPr>
          <p:cNvCxnSpPr/>
          <p:nvPr/>
        </p:nvCxnSpPr>
        <p:spPr>
          <a:xfrm flipV="1">
            <a:off x="10201117" y="4605464"/>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DE4184-9498-DFA1-3C1E-730A7E39F63D}"/>
              </a:ext>
            </a:extLst>
          </p:cNvPr>
          <p:cNvCxnSpPr/>
          <p:nvPr/>
        </p:nvCxnSpPr>
        <p:spPr>
          <a:xfrm flipV="1">
            <a:off x="10201116" y="417818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96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Network Comparison </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257800" cy="4351338"/>
          </a:xfrm>
        </p:spPr>
        <p:txBody>
          <a:bodyPr/>
          <a:lstStyle/>
          <a:p>
            <a:r>
              <a:rPr lang="en-US" dirty="0"/>
              <a:t>Requirements</a:t>
            </a:r>
          </a:p>
          <a:p>
            <a:pPr lvl="1"/>
            <a:r>
              <a:rPr lang="en-US" dirty="0"/>
              <a:t>Sensitive in high-comparison environment</a:t>
            </a:r>
          </a:p>
          <a:p>
            <a:pPr lvl="1"/>
            <a:r>
              <a:rPr lang="en-US" dirty="0"/>
              <a:t>Proven power in detecting network changes</a:t>
            </a:r>
          </a:p>
          <a:p>
            <a:r>
              <a:rPr lang="en-US" dirty="0"/>
              <a:t>Selection: network-based statistic (NBS) (</a:t>
            </a:r>
            <a:r>
              <a:rPr lang="en-GB" dirty="0" err="1">
                <a:effectLst/>
              </a:rPr>
              <a:t>Zalesky</a:t>
            </a:r>
            <a:r>
              <a:rPr lang="en-GB" dirty="0"/>
              <a:t> </a:t>
            </a:r>
            <a:r>
              <a:rPr lang="en-GB" i="1" dirty="0"/>
              <a:t>et</a:t>
            </a:r>
            <a:r>
              <a:rPr lang="en-GB" dirty="0"/>
              <a:t>. </a:t>
            </a:r>
            <a:r>
              <a:rPr lang="en-GB" i="1" dirty="0"/>
              <a:t>al</a:t>
            </a:r>
            <a:r>
              <a:rPr lang="en-GB" dirty="0"/>
              <a:t>. 2010)</a:t>
            </a:r>
            <a:endParaRPr lang="en-US" dirty="0"/>
          </a:p>
          <a:p>
            <a:endParaRPr lang="en-US" dirty="0"/>
          </a:p>
        </p:txBody>
      </p:sp>
      <p:grpSp>
        <p:nvGrpSpPr>
          <p:cNvPr id="13" name="Group 12">
            <a:extLst>
              <a:ext uri="{FF2B5EF4-FFF2-40B4-BE49-F238E27FC236}">
                <a16:creationId xmlns:a16="http://schemas.microsoft.com/office/drawing/2014/main" id="{3B7345F7-9302-D428-5B37-FAC1D3E78FBC}"/>
              </a:ext>
            </a:extLst>
          </p:cNvPr>
          <p:cNvGrpSpPr/>
          <p:nvPr/>
        </p:nvGrpSpPr>
        <p:grpSpPr>
          <a:xfrm>
            <a:off x="6582097" y="835773"/>
            <a:ext cx="5123805" cy="4866593"/>
            <a:chOff x="6596163" y="427810"/>
            <a:chExt cx="5123805" cy="4866593"/>
          </a:xfrm>
        </p:grpSpPr>
        <p:sp>
          <p:nvSpPr>
            <p:cNvPr id="4" name="TextBox 3">
              <a:extLst>
                <a:ext uri="{FF2B5EF4-FFF2-40B4-BE49-F238E27FC236}">
                  <a16:creationId xmlns:a16="http://schemas.microsoft.com/office/drawing/2014/main" id="{05D70973-BD33-E77E-EAE8-3617C7AA3286}"/>
                </a:ext>
              </a:extLst>
            </p:cNvPr>
            <p:cNvSpPr txBox="1"/>
            <p:nvPr/>
          </p:nvSpPr>
          <p:spPr>
            <a:xfrm>
              <a:off x="7427738" y="4925071"/>
              <a:ext cx="3460653" cy="369332"/>
            </a:xfrm>
            <a:prstGeom prst="rect">
              <a:avLst/>
            </a:prstGeom>
            <a:noFill/>
          </p:spPr>
          <p:txBody>
            <a:bodyPr wrap="square">
              <a:spAutoFit/>
            </a:bodyPr>
            <a:lstStyle/>
            <a:p>
              <a:pPr algn="ct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Image from </a:t>
              </a:r>
              <a:r>
                <a:rPr lang="en-U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Verstraete</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et al. 2011</a:t>
              </a:r>
              <a:r>
                <a:rPr lang="en-ES" dirty="0">
                  <a:effectLst/>
                </a:rPr>
                <a:t> </a:t>
              </a:r>
              <a:endParaRPr lang="en-US" dirty="0"/>
            </a:p>
          </p:txBody>
        </p:sp>
        <p:pic>
          <p:nvPicPr>
            <p:cNvPr id="7" name="Picture 2">
              <a:extLst>
                <a:ext uri="{FF2B5EF4-FFF2-40B4-BE49-F238E27FC236}">
                  <a16:creationId xmlns:a16="http://schemas.microsoft.com/office/drawing/2014/main" id="{A73E20A1-F115-DD82-52C5-07C24F4E39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423"/>
            <a:stretch/>
          </p:blipFill>
          <p:spPr bwMode="auto">
            <a:xfrm>
              <a:off x="6596163" y="427810"/>
              <a:ext cx="5123805" cy="449726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5741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OCD vs. Controls</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517651"/>
            <a:ext cx="3390900" cy="4446320"/>
          </a:xfrm>
        </p:spPr>
        <p:txBody>
          <a:bodyPr>
            <a:noAutofit/>
          </a:bodyPr>
          <a:lstStyle/>
          <a:p>
            <a:r>
              <a:rPr lang="en-US" sz="2400" dirty="0"/>
              <a:t>General patient hyperconnectivity</a:t>
            </a:r>
          </a:p>
          <a:p>
            <a:r>
              <a:rPr lang="en-US" sz="2400" dirty="0" err="1"/>
              <a:t>Hypoconnected</a:t>
            </a:r>
            <a:r>
              <a:rPr lang="en-US" sz="2400" dirty="0"/>
              <a:t> links:</a:t>
            </a:r>
            <a:endParaRPr lang="en-US" sz="1600" dirty="0"/>
          </a:p>
          <a:p>
            <a:pPr lvl="1"/>
            <a:r>
              <a:rPr lang="en-US" sz="2000" dirty="0"/>
              <a:t>Palladium serves inhibitory regulation</a:t>
            </a:r>
          </a:p>
          <a:p>
            <a:pPr lvl="1"/>
            <a:r>
              <a:rPr lang="en-US" sz="2000" dirty="0"/>
              <a:t>Rolandic operculum implicated in obsession, compulsion, and premonitory urges</a:t>
            </a:r>
          </a:p>
          <a:p>
            <a:endParaRPr lang="en-US" sz="2400" dirty="0"/>
          </a:p>
        </p:txBody>
      </p:sp>
      <p:grpSp>
        <p:nvGrpSpPr>
          <p:cNvPr id="12" name="Group 11">
            <a:extLst>
              <a:ext uri="{FF2B5EF4-FFF2-40B4-BE49-F238E27FC236}">
                <a16:creationId xmlns:a16="http://schemas.microsoft.com/office/drawing/2014/main" id="{D6CE256E-AE47-FFF0-4333-6B709146B2B9}"/>
              </a:ext>
            </a:extLst>
          </p:cNvPr>
          <p:cNvGrpSpPr/>
          <p:nvPr/>
        </p:nvGrpSpPr>
        <p:grpSpPr>
          <a:xfrm>
            <a:off x="4343400" y="1076399"/>
            <a:ext cx="7693852" cy="5037137"/>
            <a:chOff x="249407" y="521537"/>
            <a:chExt cx="11938366" cy="7980235"/>
          </a:xfrm>
        </p:grpSpPr>
        <p:sp>
          <p:nvSpPr>
            <p:cNvPr id="3" name="TextBox 2">
              <a:extLst>
                <a:ext uri="{FF2B5EF4-FFF2-40B4-BE49-F238E27FC236}">
                  <a16:creationId xmlns:a16="http://schemas.microsoft.com/office/drawing/2014/main" id="{FE730217-FD01-A9DD-FF5A-5C8E5FC78259}"/>
                </a:ext>
              </a:extLst>
            </p:cNvPr>
            <p:cNvSpPr txBox="1"/>
            <p:nvPr/>
          </p:nvSpPr>
          <p:spPr>
            <a:xfrm>
              <a:off x="5004562" y="882050"/>
              <a:ext cx="1696811" cy="338554"/>
            </a:xfrm>
            <a:prstGeom prst="rect">
              <a:avLst/>
            </a:prstGeom>
            <a:noFill/>
          </p:spPr>
          <p:txBody>
            <a:bodyPr wrap="none" rtlCol="0">
              <a:spAutoFit/>
            </a:bodyPr>
            <a:lstStyle/>
            <a:p>
              <a:r>
                <a:rPr lang="en-US" sz="1600" dirty="0"/>
                <a:t>Threshold: </a:t>
              </a:r>
              <a:r>
                <a:rPr lang="en-US" sz="1600" i="1" dirty="0">
                  <a:latin typeface="Cambria Math" panose="02040503050406030204" pitchFamily="18" charset="0"/>
                  <a:ea typeface="Cambria Math" panose="02040503050406030204" pitchFamily="18" charset="0"/>
                </a:rPr>
                <a:t>t</a:t>
              </a:r>
              <a:r>
                <a:rPr lang="en-US" sz="1600" dirty="0">
                  <a:latin typeface="Cambria Math" panose="02040503050406030204" pitchFamily="18" charset="0"/>
                  <a:ea typeface="Cambria Math" panose="02040503050406030204" pitchFamily="18" charset="0"/>
                </a:rPr>
                <a:t> = 4.5</a:t>
              </a:r>
            </a:p>
          </p:txBody>
        </p:sp>
        <p:sp>
          <p:nvSpPr>
            <p:cNvPr id="4" name="TextBox 3">
              <a:extLst>
                <a:ext uri="{FF2B5EF4-FFF2-40B4-BE49-F238E27FC236}">
                  <a16:creationId xmlns:a16="http://schemas.microsoft.com/office/drawing/2014/main" id="{1D449010-104A-8CBD-DFA6-9B41A728446C}"/>
                </a:ext>
              </a:extLst>
            </p:cNvPr>
            <p:cNvSpPr txBox="1"/>
            <p:nvPr/>
          </p:nvSpPr>
          <p:spPr>
            <a:xfrm>
              <a:off x="4667001" y="521537"/>
              <a:ext cx="2371931" cy="369332"/>
            </a:xfrm>
            <a:prstGeom prst="rect">
              <a:avLst/>
            </a:prstGeom>
            <a:solidFill>
              <a:schemeClr val="bg1"/>
            </a:solidFill>
          </p:spPr>
          <p:txBody>
            <a:bodyPr wrap="none" rtlCol="0">
              <a:spAutoFit/>
            </a:bodyPr>
            <a:lstStyle/>
            <a:p>
              <a:r>
                <a:rPr lang="en-US" dirty="0"/>
                <a:t>Significant Connections</a:t>
              </a:r>
            </a:p>
          </p:txBody>
        </p:sp>
        <p:pic>
          <p:nvPicPr>
            <p:cNvPr id="5" name="Picture 4" descr="Chart, scatter chart&#10;&#10;Description automatically generated">
              <a:extLst>
                <a:ext uri="{FF2B5EF4-FFF2-40B4-BE49-F238E27FC236}">
                  <a16:creationId xmlns:a16="http://schemas.microsoft.com/office/drawing/2014/main" id="{55CCA5FA-573F-1E80-C14F-6AC3986E8822}"/>
                </a:ext>
              </a:extLst>
            </p:cNvPr>
            <p:cNvPicPr>
              <a:picLocks noChangeAspect="1"/>
            </p:cNvPicPr>
            <p:nvPr/>
          </p:nvPicPr>
          <p:blipFill>
            <a:blip r:embed="rId5"/>
            <a:stretch>
              <a:fillRect/>
            </a:stretch>
          </p:blipFill>
          <p:spPr>
            <a:xfrm>
              <a:off x="249407" y="1457555"/>
              <a:ext cx="6526531" cy="7044217"/>
            </a:xfrm>
            <a:prstGeom prst="rect">
              <a:avLst/>
            </a:prstGeom>
          </p:spPr>
        </p:pic>
        <p:pic>
          <p:nvPicPr>
            <p:cNvPr id="7" name="Picture 6" descr="A picture containing accessory&#10;&#10;Description automatically generated">
              <a:extLst>
                <a:ext uri="{FF2B5EF4-FFF2-40B4-BE49-F238E27FC236}">
                  <a16:creationId xmlns:a16="http://schemas.microsoft.com/office/drawing/2014/main" id="{60BE8C04-5F07-C8DB-D6AE-DA77BFCC5F72}"/>
                </a:ext>
              </a:extLst>
            </p:cNvPr>
            <p:cNvPicPr>
              <a:picLocks noChangeAspect="1"/>
            </p:cNvPicPr>
            <p:nvPr/>
          </p:nvPicPr>
          <p:blipFill>
            <a:blip r:embed="rId6"/>
            <a:stretch>
              <a:fillRect/>
            </a:stretch>
          </p:blipFill>
          <p:spPr>
            <a:xfrm>
              <a:off x="6775397" y="1479565"/>
              <a:ext cx="5412376" cy="6765469"/>
            </a:xfrm>
            <a:prstGeom prst="rect">
              <a:avLst/>
            </a:prstGeom>
          </p:spPr>
        </p:pic>
      </p:grpSp>
    </p:spTree>
    <p:extLst>
      <p:ext uri="{BB962C8B-B14F-4D97-AF65-F5344CB8AC3E}">
        <p14:creationId xmlns:p14="http://schemas.microsoft.com/office/powerpoint/2010/main" val="532806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Schizophrenia vs. Controls</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3633788" cy="4132263"/>
          </a:xfrm>
        </p:spPr>
        <p:txBody>
          <a:bodyPr/>
          <a:lstStyle/>
          <a:p>
            <a:r>
              <a:rPr lang="en-US" dirty="0"/>
              <a:t>Hyperconnectivity in patients</a:t>
            </a:r>
          </a:p>
          <a:p>
            <a:pPr lvl="1"/>
            <a:r>
              <a:rPr lang="en-US" dirty="0"/>
              <a:t>At odds with standard dysconnectivity hypothesis</a:t>
            </a:r>
          </a:p>
          <a:p>
            <a:pPr lvl="1"/>
            <a:r>
              <a:rPr lang="en-US" dirty="0"/>
              <a:t>Potentially reflects lack of </a:t>
            </a:r>
            <a:r>
              <a:rPr lang="en-US" i="1" dirty="0"/>
              <a:t>organization</a:t>
            </a:r>
            <a:r>
              <a:rPr lang="en-US" dirty="0"/>
              <a:t> rather than of activity</a:t>
            </a:r>
          </a:p>
          <a:p>
            <a:endParaRPr lang="en-US" dirty="0"/>
          </a:p>
          <a:p>
            <a:endParaRPr lang="en-US" dirty="0"/>
          </a:p>
        </p:txBody>
      </p:sp>
      <p:pic>
        <p:nvPicPr>
          <p:cNvPr id="3" name="Picture 2" descr="Chart&#10;&#10;Description automatically generated">
            <a:extLst>
              <a:ext uri="{FF2B5EF4-FFF2-40B4-BE49-F238E27FC236}">
                <a16:creationId xmlns:a16="http://schemas.microsoft.com/office/drawing/2014/main" id="{31BB2DDB-8C2A-F2A8-BA5B-FF86FE219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7725" y="1290448"/>
            <a:ext cx="7195963" cy="4829402"/>
          </a:xfrm>
          <a:prstGeom prst="rect">
            <a:avLst/>
          </a:prstGeom>
        </p:spPr>
      </p:pic>
    </p:spTree>
    <p:extLst>
      <p:ext uri="{BB962C8B-B14F-4D97-AF65-F5344CB8AC3E}">
        <p14:creationId xmlns:p14="http://schemas.microsoft.com/office/powerpoint/2010/main" val="1807041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a:t>Results II.4.2:</a:t>
            </a:r>
            <a:br>
              <a:rPr lang="en-US"/>
            </a:br>
            <a:r>
              <a:rPr lang="en-US"/>
              <a:t>Bipolar Disorder</a:t>
            </a:r>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257800" cy="4351338"/>
          </a:xfrm>
        </p:spPr>
        <p:txBody>
          <a:bodyPr/>
          <a:lstStyle/>
          <a:p>
            <a:r>
              <a:rPr lang="en-US"/>
              <a:t>Patients</a:t>
            </a:r>
          </a:p>
          <a:p>
            <a:pPr lvl="1"/>
            <a:r>
              <a:rPr lang="en-US"/>
              <a:t>Small hypoconnected component</a:t>
            </a:r>
          </a:p>
          <a:p>
            <a:pPr lvl="1"/>
            <a:r>
              <a:rPr lang="en-US"/>
              <a:t>Large hyperconnected component</a:t>
            </a:r>
          </a:p>
          <a:p>
            <a:r>
              <a:rPr lang="en-US"/>
              <a:t>Tendency towards hyperconnectivity</a:t>
            </a:r>
          </a:p>
          <a:p>
            <a:endParaRPr lang="en-US" dirty="0"/>
          </a:p>
        </p:txBody>
      </p:sp>
      <p:pic>
        <p:nvPicPr>
          <p:cNvPr id="3" name="Picture 2" descr="A picture containing diagram&#10;&#10;Description automatically generated">
            <a:extLst>
              <a:ext uri="{FF2B5EF4-FFF2-40B4-BE49-F238E27FC236}">
                <a16:creationId xmlns:a16="http://schemas.microsoft.com/office/drawing/2014/main" id="{E7DB1130-42D5-598F-F02F-48ADB6EF58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8104" y="118694"/>
            <a:ext cx="4925696" cy="6001156"/>
          </a:xfrm>
          <a:prstGeom prst="rect">
            <a:avLst/>
          </a:prstGeom>
        </p:spPr>
      </p:pic>
    </p:spTree>
    <p:extLst>
      <p:ext uri="{BB962C8B-B14F-4D97-AF65-F5344CB8AC3E}">
        <p14:creationId xmlns:p14="http://schemas.microsoft.com/office/powerpoint/2010/main" val="1993777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a:t>Results II.4.3:</a:t>
            </a:r>
            <a:br>
              <a:rPr lang="en-US"/>
            </a:br>
            <a:r>
              <a:rPr lang="en-US"/>
              <a:t>ADHD</a:t>
            </a:r>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3479800" cy="3432175"/>
          </a:xfrm>
        </p:spPr>
        <p:txBody>
          <a:bodyPr/>
          <a:lstStyle/>
          <a:p>
            <a:r>
              <a:rPr lang="en-US"/>
              <a:t>Hyperconnectivity in patients</a:t>
            </a:r>
          </a:p>
          <a:p>
            <a:endParaRPr lang="en-US" dirty="0"/>
          </a:p>
        </p:txBody>
      </p:sp>
      <p:pic>
        <p:nvPicPr>
          <p:cNvPr id="4" name="Picture 3" descr="Chart&#10;&#10;Description automatically generated">
            <a:extLst>
              <a:ext uri="{FF2B5EF4-FFF2-40B4-BE49-F238E27FC236}">
                <a16:creationId xmlns:a16="http://schemas.microsoft.com/office/drawing/2014/main" id="{280501FF-A6F5-3CAE-2974-22780D62AE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7138" y="681036"/>
            <a:ext cx="7530862" cy="5067903"/>
          </a:xfrm>
          <a:prstGeom prst="rect">
            <a:avLst/>
          </a:prstGeom>
        </p:spPr>
      </p:pic>
    </p:spTree>
    <p:extLst>
      <p:ext uri="{BB962C8B-B14F-4D97-AF65-F5344CB8AC3E}">
        <p14:creationId xmlns:p14="http://schemas.microsoft.com/office/powerpoint/2010/main" val="487536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Summary</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10515600" cy="4251960"/>
              </a:xfrm>
            </p:spPr>
            <p:txBody>
              <a:bodyPr>
                <a:normAutofit/>
              </a:bodyPr>
              <a:lstStyle/>
              <a:p>
                <a:r>
                  <a:rPr lang="en-US" sz="2200"/>
                  <a:t>Broad tendency towards hyperconnectivity</a:t>
                </a:r>
              </a:p>
              <a:p>
                <a:pPr lvl="1"/>
                <a:r>
                  <a:rPr lang="en-US" sz="2200"/>
                  <a:t>Suggests breakdown of inhibitory function in cortical, subcortical regions</a:t>
                </a:r>
              </a:p>
              <a:p>
                <a:pPr lvl="1"/>
                <a:r>
                  <a:rPr lang="en-US" sz="2200"/>
                  <a:t>Hypoconnected components focused in regulatory areas</a:t>
                </a:r>
              </a:p>
              <a:p>
                <a:r>
                  <a:rPr lang="en-US" sz="2200"/>
                  <a:t>Limitations</a:t>
                </a:r>
              </a:p>
              <a:p>
                <a:pPr lvl="1"/>
                <a:r>
                  <a:rPr lang="en-US" sz="2200"/>
                  <a:t>Model fit patients poorly</a:t>
                </a:r>
              </a:p>
              <a:p>
                <a:pPr lvl="1"/>
                <a:r>
                  <a:rPr lang="en-US" sz="2200"/>
                  <a:t>Stuart-Landau oscillator highly idealized model</a:t>
                </a:r>
              </a:p>
              <a:p>
                <a:pPr lvl="1"/>
                <a:r>
                  <a:rPr lang="en-US" sz="2200"/>
                  <a:t>NBS requires a free parameter </a:t>
                </a:r>
                <a14:m>
                  <m:oMath xmlns:m="http://schemas.openxmlformats.org/officeDocument/2006/math">
                    <m:r>
                      <a:rPr lang="en-US" sz="2200" i="1">
                        <a:latin typeface="Cambria Math" panose="02040503050406030204" pitchFamily="18" charset="0"/>
                      </a:rPr>
                      <m:t>𝑡</m:t>
                    </m:r>
                  </m:oMath>
                </a14:m>
                <a:endParaRPr lang="en-US" sz="2200"/>
              </a:p>
              <a:p>
                <a:endParaRPr lang="en-US" sz="2200"/>
              </a:p>
              <a:p>
                <a:pPr lvl="1"/>
                <a:endParaRPr lang="en-US" sz="2200"/>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3"/>
                <a:stretch>
                  <a:fillRect l="-724" t="-209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39395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Conclusions</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5257800" cy="4251960"/>
          </a:xfrm>
        </p:spPr>
        <p:txBody>
          <a:bodyPr>
            <a:normAutofit/>
          </a:bodyPr>
          <a:lstStyle/>
          <a:p>
            <a:r>
              <a:rPr lang="en-US" sz="2200" dirty="0"/>
              <a:t>LEICA pipeline fulfils goals from introduction:</a:t>
            </a:r>
          </a:p>
          <a:p>
            <a:pPr lvl="1"/>
            <a:r>
              <a:rPr lang="en-US" sz="2200" dirty="0"/>
              <a:t>Estimate number of functional networks in data-driven manner</a:t>
            </a:r>
          </a:p>
          <a:p>
            <a:pPr lvl="1"/>
            <a:r>
              <a:rPr lang="en-US" sz="2200" dirty="0"/>
              <a:t>Isolate spatial maps and activity timeseries of each functional network at arbitrary resolution</a:t>
            </a:r>
          </a:p>
          <a:p>
            <a:pPr lvl="1"/>
            <a:r>
              <a:rPr lang="en-US" sz="2200" dirty="0"/>
              <a:t>Direct comparison of stability of network dynamics at subject level</a:t>
            </a:r>
          </a:p>
          <a:p>
            <a:pPr lvl="1"/>
            <a:r>
              <a:rPr lang="en-US" sz="2200" dirty="0"/>
              <a:t>Recover effective connectivity alterations responsible for altered dynamics</a:t>
            </a:r>
          </a:p>
          <a:p>
            <a:endParaRPr lang="en-US" sz="2200"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Content Placeholder 5">
            <a:extLst>
              <a:ext uri="{FF2B5EF4-FFF2-40B4-BE49-F238E27FC236}">
                <a16:creationId xmlns:a16="http://schemas.microsoft.com/office/drawing/2014/main" id="{AB49B68E-9917-597A-95D1-135812EEF94A}"/>
              </a:ext>
            </a:extLst>
          </p:cNvPr>
          <p:cNvSpPr txBox="1">
            <a:spLocks/>
          </p:cNvSpPr>
          <p:nvPr/>
        </p:nvSpPr>
        <p:spPr>
          <a:xfrm>
            <a:off x="6077892" y="1924410"/>
            <a:ext cx="5257800" cy="4117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LEICA framework</a:t>
            </a:r>
          </a:p>
          <a:p>
            <a:pPr lvl="1"/>
            <a:r>
              <a:rPr lang="en-US" sz="2200" dirty="0"/>
              <a:t>can separate patients &amp; controls</a:t>
            </a:r>
          </a:p>
          <a:p>
            <a:pPr lvl="1"/>
            <a:r>
              <a:rPr lang="en-US" sz="2200" dirty="0"/>
              <a:t>can identify networks with altered dynamic structure</a:t>
            </a:r>
          </a:p>
          <a:p>
            <a:pPr lvl="1"/>
            <a:r>
              <a:rPr lang="en-US" sz="2200" dirty="0"/>
              <a:t>can recover affected connectivity when paired with dynamic model</a:t>
            </a:r>
          </a:p>
          <a:p>
            <a:endParaRPr lang="en-US" dirty="0"/>
          </a:p>
        </p:txBody>
      </p:sp>
    </p:spTree>
    <p:extLst>
      <p:ext uri="{BB962C8B-B14F-4D97-AF65-F5344CB8AC3E}">
        <p14:creationId xmlns:p14="http://schemas.microsoft.com/office/powerpoint/2010/main" val="866241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Conclusions</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5254753" cy="4251960"/>
          </a:xfrm>
        </p:spPr>
        <p:txBody>
          <a:bodyPr>
            <a:normAutofit/>
          </a:bodyPr>
          <a:lstStyle/>
          <a:p>
            <a:r>
              <a:rPr lang="en-US" sz="2200" dirty="0"/>
              <a:t>Patients generally display elevated Shannon entropy compared to controls</a:t>
            </a:r>
          </a:p>
          <a:p>
            <a:pPr lvl="1"/>
            <a:r>
              <a:rPr lang="en-US" sz="2200" dirty="0"/>
              <a:t>Suggests</a:t>
            </a:r>
          </a:p>
          <a:p>
            <a:pPr lvl="2"/>
            <a:r>
              <a:rPr lang="en-US" sz="2200" dirty="0"/>
              <a:t>flattened state probability function</a:t>
            </a:r>
          </a:p>
          <a:p>
            <a:pPr lvl="2"/>
            <a:r>
              <a:rPr lang="en-US" sz="2200" dirty="0"/>
              <a:t>breakdown in cortical hierarchy</a:t>
            </a:r>
          </a:p>
          <a:p>
            <a:pPr lvl="2"/>
            <a:r>
              <a:rPr lang="en-US" sz="2200" dirty="0"/>
              <a:t>failure of top-down control</a:t>
            </a:r>
          </a:p>
          <a:p>
            <a:pPr lvl="1"/>
            <a:r>
              <a:rPr lang="en-US" sz="2200" dirty="0"/>
              <a:t>Potential decrease in stability?</a:t>
            </a:r>
          </a:p>
          <a:p>
            <a:endParaRPr lang="en-US" sz="2200"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ontent Placeholder 5">
            <a:extLst>
              <a:ext uri="{FF2B5EF4-FFF2-40B4-BE49-F238E27FC236}">
                <a16:creationId xmlns:a16="http://schemas.microsoft.com/office/drawing/2014/main" id="{8E61B3B5-87A5-4AF3-D59B-6D9F000F52CD}"/>
              </a:ext>
            </a:extLst>
          </p:cNvPr>
          <p:cNvSpPr txBox="1">
            <a:spLocks/>
          </p:cNvSpPr>
          <p:nvPr/>
        </p:nvSpPr>
        <p:spPr>
          <a:xfrm>
            <a:off x="6096000" y="1924410"/>
            <a:ext cx="5257800" cy="4183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Patients appear overconnected compared to controls</a:t>
            </a:r>
          </a:p>
          <a:p>
            <a:r>
              <a:rPr lang="en-US" sz="2200" dirty="0"/>
              <a:t>Few underpowered links may indicate regulatory failures; reinforces image of top-down control failure</a:t>
            </a:r>
          </a:p>
          <a:p>
            <a:r>
              <a:rPr lang="en-US" sz="2200" dirty="0"/>
              <a:t>Suggestion of connectivity hierarchy in disorders</a:t>
            </a:r>
          </a:p>
          <a:p>
            <a:endParaRPr lang="en-US" sz="2200" dirty="0"/>
          </a:p>
        </p:txBody>
      </p:sp>
    </p:spTree>
    <p:extLst>
      <p:ext uri="{BB962C8B-B14F-4D97-AF65-F5344CB8AC3E}">
        <p14:creationId xmlns:p14="http://schemas.microsoft.com/office/powerpoint/2010/main" val="1058052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Potential Future Applications</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10515600" cy="4251960"/>
          </a:xfrm>
        </p:spPr>
        <p:txBody>
          <a:bodyPr>
            <a:normAutofit/>
          </a:bodyPr>
          <a:lstStyle/>
          <a:p>
            <a:r>
              <a:rPr lang="en-US" sz="2200"/>
              <a:t>Examine effect of clinical applications</a:t>
            </a:r>
          </a:p>
          <a:p>
            <a:pPr lvl="1"/>
            <a:r>
              <a:rPr lang="en-US" sz="2200"/>
              <a:t>on RSN dynamics</a:t>
            </a:r>
          </a:p>
          <a:p>
            <a:pPr lvl="1"/>
            <a:r>
              <a:rPr lang="en-US" sz="2200"/>
              <a:t>on individual subjects</a:t>
            </a:r>
          </a:p>
          <a:p>
            <a:r>
              <a:rPr lang="en-US" sz="2200"/>
              <a:t>Match disrupted dynamical networks to physiological maps</a:t>
            </a:r>
          </a:p>
          <a:p>
            <a:r>
              <a:rPr lang="en-US" sz="2200"/>
              <a:t>Contribute towards search for dFC network atlas</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ontent Placeholder 5">
            <a:extLst>
              <a:ext uri="{FF2B5EF4-FFF2-40B4-BE49-F238E27FC236}">
                <a16:creationId xmlns:a16="http://schemas.microsoft.com/office/drawing/2014/main" id="{8E61B3B5-87A5-4AF3-D59B-6D9F000F52CD}"/>
              </a:ext>
            </a:extLst>
          </p:cNvPr>
          <p:cNvSpPr txBox="1">
            <a:spLocks/>
          </p:cNvSpPr>
          <p:nvPr/>
        </p:nvSpPr>
        <p:spPr>
          <a:xfrm>
            <a:off x="6096000" y="1757064"/>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744869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Dynamic RSNs (</a:t>
            </a:r>
            <a:r>
              <a:rPr lang="en-US" dirty="0" err="1"/>
              <a:t>dRSNs</a:t>
            </a:r>
            <a:r>
              <a:rPr lang="en-US" dirty="0"/>
              <a:t>)</a:t>
            </a:r>
          </a:p>
        </p:txBody>
      </p:sp>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838200" y="1825625"/>
            <a:ext cx="5359400" cy="4351338"/>
          </a:xfrm>
        </p:spPr>
        <p:txBody>
          <a:bodyPr/>
          <a:lstStyle/>
          <a:p>
            <a:r>
              <a:rPr lang="en-US" dirty="0"/>
              <a:t>Possible due to development of dynamic FC (</a:t>
            </a:r>
            <a:r>
              <a:rPr lang="en-US" dirty="0" err="1"/>
              <a:t>dFC</a:t>
            </a:r>
            <a:r>
              <a:rPr lang="en-US" dirty="0"/>
              <a:t>)</a:t>
            </a:r>
          </a:p>
          <a:p>
            <a:r>
              <a:rPr lang="en-US" dirty="0"/>
              <a:t>Proved that RSN activity level fluctuates in time</a:t>
            </a:r>
          </a:p>
          <a:p>
            <a:r>
              <a:rPr lang="en-US" dirty="0"/>
              <a:t>Set off race for </a:t>
            </a:r>
            <a:r>
              <a:rPr lang="en-US" dirty="0" err="1"/>
              <a:t>dFC</a:t>
            </a:r>
            <a:r>
              <a:rPr lang="en-US" dirty="0"/>
              <a:t> methods:</a:t>
            </a:r>
          </a:p>
          <a:p>
            <a:pPr lvl="1"/>
            <a:r>
              <a:rPr lang="en-US" dirty="0" err="1"/>
              <a:t>Eigendecomposition</a:t>
            </a:r>
            <a:r>
              <a:rPr lang="en-US" dirty="0"/>
              <a:t> (right)</a:t>
            </a:r>
          </a:p>
          <a:p>
            <a:pPr lvl="1"/>
            <a:r>
              <a:rPr lang="en-US" dirty="0"/>
              <a:t>Independent components</a:t>
            </a:r>
          </a:p>
          <a:p>
            <a:pPr lvl="1"/>
            <a:r>
              <a:rPr lang="en-US" dirty="0"/>
              <a:t>Markov models</a:t>
            </a:r>
          </a:p>
          <a:p>
            <a:pPr lvl="1"/>
            <a:r>
              <a:rPr lang="en-US" i="1" dirty="0"/>
              <a:t>k</a:t>
            </a:r>
            <a:r>
              <a:rPr lang="en-US" dirty="0"/>
              <a:t>-means clustering</a:t>
            </a:r>
          </a:p>
          <a:p>
            <a:pPr lvl="1"/>
            <a:r>
              <a:rPr lang="en-US" dirty="0"/>
              <a:t>More…</a:t>
            </a:r>
          </a:p>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162206D7-0970-977F-7743-37BA72517876}"/>
              </a:ext>
            </a:extLst>
          </p:cNvPr>
          <p:cNvGrpSpPr/>
          <p:nvPr/>
        </p:nvGrpSpPr>
        <p:grpSpPr>
          <a:xfrm>
            <a:off x="6197600" y="575230"/>
            <a:ext cx="5575300" cy="5601732"/>
            <a:chOff x="6197600" y="575230"/>
            <a:chExt cx="5575300" cy="5601732"/>
          </a:xfrm>
        </p:grpSpPr>
        <p:grpSp>
          <p:nvGrpSpPr>
            <p:cNvPr id="14" name="Group 13">
              <a:extLst>
                <a:ext uri="{FF2B5EF4-FFF2-40B4-BE49-F238E27FC236}">
                  <a16:creationId xmlns:a16="http://schemas.microsoft.com/office/drawing/2014/main" id="{A578799F-D1F2-F15C-FCF8-24A548A65FE6}"/>
                </a:ext>
              </a:extLst>
            </p:cNvPr>
            <p:cNvGrpSpPr/>
            <p:nvPr/>
          </p:nvGrpSpPr>
          <p:grpSpPr>
            <a:xfrm>
              <a:off x="6197600" y="575230"/>
              <a:ext cx="5486400" cy="5601732"/>
              <a:chOff x="6197600" y="575230"/>
              <a:chExt cx="5486400" cy="5601732"/>
            </a:xfrm>
          </p:grpSpPr>
          <p:pic>
            <p:nvPicPr>
              <p:cNvPr id="7" name="Picture 6">
                <a:extLst>
                  <a:ext uri="{FF2B5EF4-FFF2-40B4-BE49-F238E27FC236}">
                    <a16:creationId xmlns:a16="http://schemas.microsoft.com/office/drawing/2014/main" id="{760FA2FF-A1AE-ABCD-8F35-92F17F6C597A}"/>
                  </a:ext>
                </a:extLst>
              </p:cNvPr>
              <p:cNvPicPr>
                <a:picLocks noChangeAspect="1"/>
              </p:cNvPicPr>
              <p:nvPr/>
            </p:nvPicPr>
            <p:blipFill>
              <a:blip r:embed="rId5"/>
              <a:stretch>
                <a:fillRect/>
              </a:stretch>
            </p:blipFill>
            <p:spPr>
              <a:xfrm>
                <a:off x="6197600" y="575230"/>
                <a:ext cx="5486400" cy="5232400"/>
              </a:xfrm>
              <a:prstGeom prst="rect">
                <a:avLst/>
              </a:prstGeom>
            </p:spPr>
          </p:pic>
          <p:sp>
            <p:nvSpPr>
              <p:cNvPr id="13" name="TextBox 12">
                <a:extLst>
                  <a:ext uri="{FF2B5EF4-FFF2-40B4-BE49-F238E27FC236}">
                    <a16:creationId xmlns:a16="http://schemas.microsoft.com/office/drawing/2014/main" id="{63BA8D1B-CBE9-C3D1-FC58-477AC09B1A8D}"/>
                  </a:ext>
                </a:extLst>
              </p:cNvPr>
              <p:cNvSpPr txBox="1"/>
              <p:nvPr/>
            </p:nvSpPr>
            <p:spPr>
              <a:xfrm>
                <a:off x="7535663" y="5807630"/>
                <a:ext cx="3318273" cy="369332"/>
              </a:xfrm>
              <a:prstGeom prst="rect">
                <a:avLst/>
              </a:prstGeom>
              <a:noFill/>
            </p:spPr>
            <p:txBody>
              <a:bodyPr wrap="square">
                <a:spAutoFit/>
              </a:bodyPr>
              <a:lstStyle/>
              <a:p>
                <a:pPr algn="ct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Image from Leonardi et al. 2013</a:t>
                </a:r>
                <a:endParaRPr lang="en-US" dirty="0"/>
              </a:p>
            </p:txBody>
          </p:sp>
        </p:grpSp>
        <p:sp>
          <p:nvSpPr>
            <p:cNvPr id="15" name="Rounded Rectangle 14">
              <a:extLst>
                <a:ext uri="{FF2B5EF4-FFF2-40B4-BE49-F238E27FC236}">
                  <a16:creationId xmlns:a16="http://schemas.microsoft.com/office/drawing/2014/main" id="{2AC133BE-DA65-4CC3-08A3-697A807C290B}"/>
                </a:ext>
              </a:extLst>
            </p:cNvPr>
            <p:cNvSpPr/>
            <p:nvPr/>
          </p:nvSpPr>
          <p:spPr>
            <a:xfrm>
              <a:off x="6489700" y="2070100"/>
              <a:ext cx="977900" cy="203200"/>
            </a:xfrm>
            <a:prstGeom prst="roundRect">
              <a:avLst/>
            </a:prstGeom>
            <a:solidFill>
              <a:srgbClr val="FFFF00">
                <a:alpha val="2482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B1CF834-9161-9677-C747-A453AC228E04}"/>
                </a:ext>
              </a:extLst>
            </p:cNvPr>
            <p:cNvSpPr/>
            <p:nvPr/>
          </p:nvSpPr>
          <p:spPr>
            <a:xfrm>
              <a:off x="7484862" y="2070100"/>
              <a:ext cx="2738637" cy="203200"/>
            </a:xfrm>
            <a:prstGeom prst="roundRect">
              <a:avLst/>
            </a:prstGeom>
            <a:solidFill>
              <a:schemeClr val="accent4">
                <a:alpha val="2482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2A469A-DE9B-ADD9-05A5-1437954AF995}"/>
                </a:ext>
              </a:extLst>
            </p:cNvPr>
            <p:cNvSpPr/>
            <p:nvPr/>
          </p:nvSpPr>
          <p:spPr>
            <a:xfrm>
              <a:off x="7340600" y="2273300"/>
              <a:ext cx="4432300" cy="3534330"/>
            </a:xfrm>
            <a:prstGeom prst="rect">
              <a:avLst/>
            </a:prstGeom>
            <a:solidFill>
              <a:schemeClr val="accent4">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884A45-7607-27F5-05A8-D48131A35916}"/>
                </a:ext>
              </a:extLst>
            </p:cNvPr>
            <p:cNvSpPr/>
            <p:nvPr/>
          </p:nvSpPr>
          <p:spPr>
            <a:xfrm>
              <a:off x="6197600" y="2273300"/>
              <a:ext cx="1143000" cy="3534330"/>
            </a:xfrm>
            <a:prstGeom prst="rect">
              <a:avLst/>
            </a:prstGeom>
            <a:solidFill>
              <a:srgbClr val="FFFF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074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dirty="0"/>
              <a:t>Final Remarks</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5254753" cy="4251960"/>
          </a:xfrm>
        </p:spPr>
        <p:txBody>
          <a:bodyPr>
            <a:normAutofit/>
          </a:bodyPr>
          <a:lstStyle/>
          <a:p>
            <a:r>
              <a:rPr lang="en-US" sz="2200" dirty="0"/>
              <a:t>Field needs common basis in which to examine </a:t>
            </a:r>
            <a:r>
              <a:rPr lang="en-US" sz="2200" dirty="0" err="1"/>
              <a:t>dFC</a:t>
            </a:r>
            <a:r>
              <a:rPr lang="en-US" sz="2200" dirty="0"/>
              <a:t> dynamics</a:t>
            </a:r>
          </a:p>
          <a:p>
            <a:r>
              <a:rPr lang="en-US" sz="2200" dirty="0"/>
              <a:t>LEICA offers potential tool to  to identify such a basis</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ontent Placeholder 5">
            <a:extLst>
              <a:ext uri="{FF2B5EF4-FFF2-40B4-BE49-F238E27FC236}">
                <a16:creationId xmlns:a16="http://schemas.microsoft.com/office/drawing/2014/main" id="{8E61B3B5-87A5-4AF3-D59B-6D9F000F52CD}"/>
              </a:ext>
            </a:extLst>
          </p:cNvPr>
          <p:cNvSpPr txBox="1">
            <a:spLocks/>
          </p:cNvSpPr>
          <p:nvPr/>
        </p:nvSpPr>
        <p:spPr>
          <a:xfrm>
            <a:off x="6096000" y="1924410"/>
            <a:ext cx="5257800" cy="4183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Psychiatric disorders characterized by flattened </a:t>
            </a:r>
            <a:r>
              <a:rPr lang="en-US" sz="2200" dirty="0" err="1"/>
              <a:t>dFC</a:t>
            </a:r>
            <a:r>
              <a:rPr lang="en-US" sz="2200" dirty="0"/>
              <a:t> state probability function</a:t>
            </a:r>
          </a:p>
          <a:p>
            <a:pPr lvl="1"/>
            <a:r>
              <a:rPr lang="en-US" sz="2200" dirty="0"/>
              <a:t>Suggests breakdown in cortical hierarchy</a:t>
            </a:r>
          </a:p>
          <a:p>
            <a:pPr lvl="1"/>
            <a:r>
              <a:rPr lang="en-US" sz="2200" dirty="0"/>
              <a:t>Potential failure in top-down control</a:t>
            </a:r>
          </a:p>
          <a:p>
            <a:r>
              <a:rPr lang="en-US" sz="2200" dirty="0" err="1"/>
              <a:t>Hopf</a:t>
            </a:r>
            <a:r>
              <a:rPr lang="en-US" sz="2200" dirty="0"/>
              <a:t> model reinforces suggestion of top-down control failure</a:t>
            </a:r>
          </a:p>
        </p:txBody>
      </p:sp>
    </p:spTree>
    <p:extLst>
      <p:ext uri="{BB962C8B-B14F-4D97-AF65-F5344CB8AC3E}">
        <p14:creationId xmlns:p14="http://schemas.microsoft.com/office/powerpoint/2010/main" val="3331812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a:t>Future Steps</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5254753" cy="4251960"/>
          </a:xfrm>
        </p:spPr>
        <p:txBody>
          <a:bodyPr>
            <a:normAutofit/>
          </a:bodyPr>
          <a:lstStyle/>
          <a:p>
            <a:r>
              <a:rPr lang="en-US" sz="2200" dirty="0"/>
              <a:t>Meaningful states exist in second, third eigenvector(s)?</a:t>
            </a:r>
          </a:p>
          <a:p>
            <a:r>
              <a:rPr lang="en-US" sz="2200" dirty="0"/>
              <a:t>Compare RSNs from LEICA to other methods in the field.</a:t>
            </a:r>
          </a:p>
          <a:p>
            <a:pPr lvl="1"/>
            <a:r>
              <a:rPr lang="en-US" sz="2200" dirty="0"/>
              <a:t>Determine degree of alignment</a:t>
            </a:r>
          </a:p>
          <a:p>
            <a:pPr lvl="1"/>
            <a:r>
              <a:rPr lang="en-US" sz="2200" dirty="0"/>
              <a:t>Need for consolidation in field</a:t>
            </a:r>
          </a:p>
          <a:p>
            <a:r>
              <a:rPr lang="en-US" sz="2200" dirty="0"/>
              <a:t>Estimate RSNs from estimated effective connectivity</a:t>
            </a:r>
          </a:p>
          <a:p>
            <a:pPr lvl="1"/>
            <a:r>
              <a:rPr lang="en-US" sz="2200" dirty="0"/>
              <a:t>Harmonic modes</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ontent Placeholder 5">
            <a:extLst>
              <a:ext uri="{FF2B5EF4-FFF2-40B4-BE49-F238E27FC236}">
                <a16:creationId xmlns:a16="http://schemas.microsoft.com/office/drawing/2014/main" id="{8E61B3B5-87A5-4AF3-D59B-6D9F000F52CD}"/>
              </a:ext>
            </a:extLst>
          </p:cNvPr>
          <p:cNvSpPr txBox="1">
            <a:spLocks/>
          </p:cNvSpPr>
          <p:nvPr/>
        </p:nvSpPr>
        <p:spPr>
          <a:xfrm>
            <a:off x="6096000" y="1924410"/>
            <a:ext cx="5257800" cy="41839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Consult with clinicians on implicated regions &amp; networks</a:t>
            </a:r>
          </a:p>
          <a:p>
            <a:r>
              <a:rPr lang="en-US" sz="2200" dirty="0"/>
              <a:t>Compare entropy results with cortical hierarchy studies</a:t>
            </a:r>
          </a:p>
          <a:p>
            <a:pPr lvl="1"/>
            <a:r>
              <a:rPr lang="en-US" sz="2200" dirty="0"/>
              <a:t>Implies breakdown in cortical hierarchy?</a:t>
            </a:r>
          </a:p>
          <a:p>
            <a:pPr lvl="1"/>
            <a:r>
              <a:rPr lang="en-US" sz="2200" dirty="0"/>
              <a:t>Comparison with other methods:</a:t>
            </a:r>
          </a:p>
          <a:p>
            <a:pPr lvl="2"/>
            <a:r>
              <a:rPr lang="en-US" sz="2200" dirty="0"/>
              <a:t>Intrinsic ignition</a:t>
            </a:r>
          </a:p>
          <a:p>
            <a:pPr lvl="2"/>
            <a:r>
              <a:rPr lang="en-US" sz="2200" dirty="0"/>
              <a:t>detailed balance methods (INSIDEOUT, TENET)</a:t>
            </a:r>
          </a:p>
          <a:p>
            <a:pPr lvl="1"/>
            <a:r>
              <a:rPr lang="en-US" sz="2200" dirty="0"/>
              <a:t>Examine clinical studies</a:t>
            </a:r>
          </a:p>
          <a:p>
            <a:endParaRPr lang="en-US" sz="2200" dirty="0"/>
          </a:p>
        </p:txBody>
      </p:sp>
    </p:spTree>
    <p:extLst>
      <p:ext uri="{BB962C8B-B14F-4D97-AF65-F5344CB8AC3E}">
        <p14:creationId xmlns:p14="http://schemas.microsoft.com/office/powerpoint/2010/main" val="424171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Bibliography</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257800" cy="4351338"/>
          </a:xfrm>
        </p:spPr>
        <p:txBody>
          <a:bodyPr>
            <a:normAutofit fontScale="47500" lnSpcReduction="20000"/>
          </a:bodyPr>
          <a:lstStyle/>
          <a:p>
            <a:pPr marL="228600" indent="-304800">
              <a:lnSpc>
                <a:spcPct val="120000"/>
              </a:lnSpc>
              <a:spcAft>
                <a:spcPts val="600"/>
              </a:spcAft>
            </a:pP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Allen, Elena A.,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Eswar</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Damaraju</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Sergey M.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Plis</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Erik B. Erhardt, Tom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Eichele</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and Vince D. Calhoun. 2014. “Tracking Whole-Brain Connectivity Dynamics in the Resting State.” </a:t>
            </a:r>
            <a:r>
              <a:rPr lang="en-US" sz="1800" i="1"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Cerebral Cortex</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24 (3): 663–76. https://</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/10.1093/</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cercor</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/bhs352.</a:t>
            </a:r>
            <a:endParaRPr lang="en-ES" sz="1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Biswal, Bharat B., Edgar A.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DeYoe</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and James S. Hyde. 1996. “Reduction of Physiological Fluctuations in FMRI Using Digital Filters.” </a:t>
            </a:r>
            <a:r>
              <a:rPr lang="en-US" sz="1800" i="1"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Magnetic Resonance in Medicine</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35 (1): 107–13. https://</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/10.1002/mrm.1910350114.</a:t>
            </a:r>
            <a:endParaRPr lang="en-ES" sz="1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Biswal, Bharat B., Joel Van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Kylen</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and James S. Hyde. 1997. “Simultaneous Assessment of Flow and BOLD Signals in Resting-State Functional Connectivity Maps.” </a:t>
            </a:r>
            <a:r>
              <a:rPr lang="en-US" sz="1800" i="1"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NMR in Biomedicine</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10 (4–5): 165–70. https://</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/10.1002/(SICI)1099-1492(199706/08)10:4/5&lt;165::AID-NBM454&gt;3.0.CO;2-7.</a:t>
            </a:r>
            <a:endParaRPr lang="en-ES" sz="1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Biswal, Bharat B., F Z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Yetkin</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Victor M. Haughton, James S. Hyde, F.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Zerrin</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Yetkin</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Victor M. Haughton, and James S. Hyde. 1995. “Functional Connectivity in the Motor Cortex of Resting Human Brain Using Echo-Planar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Mri</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1800" i="1"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Magnetic Resonance in Medicine</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34 (4): 537–41. https://</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/10.1002/mrm.1910340409.</a:t>
            </a:r>
            <a:endParaRPr lang="en-ES" sz="1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Deco, Gustavo, Tim J. Van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Hartevelt</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Henrique M. Fernandes, Angus B.A.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Stevner</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and Morten L.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Kringelbach</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2017. “The Most Relevant Human Brain Regions for Functional Connectivity: Evidence for a Dynamical Workspace of Binding Nodes from Whole-Brain Computational Modelling.” </a:t>
            </a:r>
            <a:r>
              <a:rPr lang="en-US" sz="1800" i="1"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NeuroImage</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146 (March 2016): 197–210. https://</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/10.1016/j.neuroimage.2016.10.047.</a:t>
            </a:r>
            <a:endParaRPr lang="en-ES" sz="1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Deco, Gustavo, Morten L.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Kringelbach</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Viktor K. </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Jirsa</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and Petra Ritter. 2017. “The Dynamics of Resting Fluctuations in the Brain: Metastability and Its Dynamical Cortical Core.” </a:t>
            </a:r>
            <a:r>
              <a:rPr lang="en-US" sz="1800" i="1"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Scientific Reports</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7 (1): 3095. https://</a:t>
            </a:r>
            <a:r>
              <a:rPr lang="en-US" sz="1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1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/10.1038/s41598-017-03073-5.</a:t>
            </a:r>
            <a:endParaRPr lang="en-ES" sz="1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3" name="Content Placeholder 5">
            <a:extLst>
              <a:ext uri="{FF2B5EF4-FFF2-40B4-BE49-F238E27FC236}">
                <a16:creationId xmlns:a16="http://schemas.microsoft.com/office/drawing/2014/main" id="{0B2D575C-429F-F4C3-2D2C-85D11031F79E}"/>
              </a:ext>
            </a:extLst>
          </p:cNvPr>
          <p:cNvSpPr txBox="1">
            <a:spLocks/>
          </p:cNvSpPr>
          <p:nvPr/>
        </p:nvSpPr>
        <p:spPr>
          <a:xfrm>
            <a:off x="6096000" y="1690688"/>
            <a:ext cx="5257800" cy="4351338"/>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304800">
              <a:lnSpc>
                <a:spcPct val="120000"/>
              </a:lnSpc>
              <a:spcAft>
                <a:spcPts val="600"/>
              </a:spcAft>
            </a:pP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Esmin</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Ahmed A.A., Rodrigo A. Coelho, and Stan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Matwin</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2015. “A Review on Particle Swarm Optimization Algorithm and Its Variants to Clustering High-Dimensional Data.” </a:t>
            </a:r>
            <a:r>
              <a:rPr lang="en-US" sz="2800" i="1"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Artificial Intelligence Review</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44 (1): 23–45. https://</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/10.1007/s10462-013-9400-4.</a:t>
            </a:r>
            <a:endParaRPr lang="en-ES" sz="2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Hyvärinen</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Aapo</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1999. “Fast and Robust Fixed-Point Algorithms for Independent Component Analysis.” </a:t>
            </a:r>
            <a:r>
              <a:rPr lang="en-US" sz="2800" i="1"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IEEE Transactions on Neural Networks</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10 (3): 626–34. https://</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/10.1109/72.761722.</a:t>
            </a:r>
            <a:endParaRPr lang="en-ES" sz="2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Hyvärinen</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Aapo</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and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Erkki</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Oja</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2000. “Independent Component Analysis: Algorithms and Applications.” </a:t>
            </a:r>
            <a:r>
              <a:rPr lang="en-US" sz="2800" i="1"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Neural Networks</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Vol. 13. https://</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/10.1016/S0893-6080(00)00026-5.</a:t>
            </a:r>
            <a:endParaRPr lang="en-ES" sz="2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Ipiña</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Ignacio Perez, Patricio Donnelly Kehoe, Morten L.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Kringelbach</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Helmut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Laufs</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Agustín</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Ibañez</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Gustavo Deco, Yonatan Sanz Perl, and Enzo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Tagliazucchi</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2020. “Modeling Regional Changes in Dynamic Stability during Sleep and Wakefulness.” </a:t>
            </a:r>
            <a:r>
              <a:rPr lang="en-US" sz="2800" i="1"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NeuroImage</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215 (April): 116833. https://</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/10.1016/j.neuroimage.2020.116833.</a:t>
            </a:r>
            <a:endParaRPr lang="en-ES" sz="2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Kennedy, James, and Russell Eberhart. 1995. “Particle Swarm Optimization.” In </a:t>
            </a:r>
            <a:r>
              <a:rPr lang="en-US" sz="2800" i="1"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Proceedings of ICNN’95 - International Conference on Neural Networks</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4:1942–48. IEEE. https://</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/10.1109/ICNN.1995.488968.</a:t>
            </a:r>
            <a:endParaRPr lang="en-ES" sz="2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a:p>
            <a:pPr marL="228600" indent="-304800">
              <a:lnSpc>
                <a:spcPct val="120000"/>
              </a:lnSpc>
              <a:spcAft>
                <a:spcPts val="600"/>
              </a:spcAft>
            </a:pP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Leonardi, Nora, Jonas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Richiardi</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Markus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Gschwind</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Samanta</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Simioni</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Jean Marie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Annoni</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Myriam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Schluep</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Patrik</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Vuilleumier</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and Dimitri Van De Ville. 2013. “Principal Components of Functional Connectivity: A New Approach to Study Dynamic Brain Connectivity during Rest.” </a:t>
            </a:r>
            <a:r>
              <a:rPr lang="en-US" sz="2800" i="1"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NeuroImage</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 83 (December): 937–50. https://</a:t>
            </a:r>
            <a:r>
              <a:rPr lang="en-US" sz="2800" dirty="0" err="1">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doi.org</a:t>
            </a:r>
            <a:r>
              <a:rPr lang="en-US" sz="2800" dirty="0">
                <a:solidFill>
                  <a:srgbClr val="707070"/>
                </a:solidFill>
                <a:effectLst/>
                <a:latin typeface="Cambria" panose="02040503050406030204" pitchFamily="18" charset="0"/>
                <a:ea typeface="Times New Roman" panose="02020603050405020304" pitchFamily="18" charset="0"/>
                <a:cs typeface="Times New Roman" panose="02020603050405020304" pitchFamily="18" charset="0"/>
              </a:rPr>
              <a:t>/10.1016/j.neuroimage.2013.07.019.</a:t>
            </a:r>
            <a:endParaRPr lang="en-ES" sz="2800" dirty="0">
              <a:solidFill>
                <a:srgbClr val="707070"/>
              </a:solidFill>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136035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Bibliography</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257800" cy="4351338"/>
          </a:xfrm>
        </p:spPr>
        <p:txBody>
          <a:bodyPr>
            <a:normAutofit fontScale="77500" lnSpcReduction="20000"/>
          </a:bodyPr>
          <a:lstStyle/>
          <a:p>
            <a:pPr indent="-304800">
              <a:lnSpc>
                <a:spcPct val="120000"/>
              </a:lnSpc>
              <a:spcAft>
                <a:spcPts val="600"/>
              </a:spcAft>
            </a:pP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Lopes-dos-Santos, </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Vítor</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Sidarta</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T. Ribeiro, and Adriano B.L. Tort. 2013. “Detecting Cell Assemblies in Large Neuronal Populations.” </a:t>
            </a:r>
            <a:r>
              <a:rPr lang="en-US" sz="1200" i="1"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Journal of Neuroscience Methods</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220 (2): 149–66. https://</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/10.1016/j.jneumeth.2013.04.010.</a:t>
            </a:r>
            <a:endParaRPr lang="en-ES" sz="1200"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pPr indent="-304800">
              <a:lnSpc>
                <a:spcPct val="120000"/>
              </a:lnSpc>
              <a:spcAft>
                <a:spcPts val="600"/>
              </a:spcAft>
            </a:pP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Marčenko</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V A, and L A </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Pastur</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1967. “DISTRIBUTION OF EIGENVALUES FOR SOME SETS OF RANDOM MATRICES.” </a:t>
            </a:r>
            <a:r>
              <a:rPr lang="en-US" sz="1200" i="1"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Mathematics of the USSR-</a:t>
            </a:r>
            <a:r>
              <a:rPr lang="en-US" sz="1200" i="1"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Sbornik</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1 (4): 457–83. https://</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/10.1070/SM1967v001n04ABEH001994.</a:t>
            </a:r>
            <a:endParaRPr lang="en-ES" sz="1200"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pPr indent="-304800">
              <a:lnSpc>
                <a:spcPct val="120000"/>
              </a:lnSpc>
              <a:spcAft>
                <a:spcPts val="600"/>
              </a:spcAft>
            </a:pP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Mika, Dariusz, Grzegorz </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Budzik</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and Jerzy </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Józwik</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2020. “Single Channel Source Separation with ICA-Based Time-Frequency Decomposition.” </a:t>
            </a:r>
            <a:r>
              <a:rPr lang="es-ES" sz="1200" i="1"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Sensors</a:t>
            </a:r>
            <a:r>
              <a:rPr lang="es-ES" sz="1200" i="1"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2020, Vol. 20, Page 2019</a:t>
            </a:r>
            <a:r>
              <a:rPr lang="es-E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20 (7): 2019. https://</a:t>
            </a:r>
            <a:r>
              <a:rPr lang="es-E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s-E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/10.3390/S20072019.</a:t>
            </a:r>
            <a:endParaRPr lang="en-ES" sz="1200"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pPr indent="-304800">
              <a:lnSpc>
                <a:spcPct val="120000"/>
              </a:lnSpc>
              <a:spcAft>
                <a:spcPts val="600"/>
              </a:spcAft>
            </a:pPr>
            <a:r>
              <a:rPr lang="es-E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Moreira, Pedro, Paulo Marques, Carles Soriano-Mas, Ricardo </a:t>
            </a:r>
            <a:r>
              <a:rPr lang="es-E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Magalhães</a:t>
            </a:r>
            <a:r>
              <a:rPr lang="es-E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Nuno Sousa, José Soares, and Pedro Morgado. </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2017. “The Neural Correlates of Obsessive-Compulsive Disorder: A Multimodal Perspective.” </a:t>
            </a:r>
            <a:r>
              <a:rPr lang="en-US" sz="1200" i="1"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Translational Psychiatry</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7 (8): e1224. https://</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/10.1038/tp.2017.189.</a:t>
            </a:r>
            <a:endParaRPr lang="en-ES" sz="1200"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pPr indent="-304800">
              <a:lnSpc>
                <a:spcPct val="120000"/>
              </a:lnSpc>
              <a:spcAft>
                <a:spcPts val="600"/>
              </a:spcAft>
            </a:pP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Moussa, </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Malaak</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N., Matthew R. Steen, Paul J. </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Laurienti</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and Satoru </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Hayasaka</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2012. “Consistency of Network Modules in Resting-State FMRI Connectome Data.” Edited by Yu-Feng Zang. </a:t>
            </a:r>
            <a:r>
              <a:rPr lang="en-US" sz="1200" i="1"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PLoS</a:t>
            </a:r>
            <a:r>
              <a:rPr lang="en-US" sz="1200" i="1"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ONE</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7 (8): e44428. https://</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/10.1371/journal.pone.0044428.</a:t>
            </a:r>
            <a:endParaRPr lang="en-ES" sz="1200"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pPr indent="-304800">
              <a:lnSpc>
                <a:spcPct val="120000"/>
              </a:lnSpc>
              <a:spcAft>
                <a:spcPts val="600"/>
              </a:spcAft>
            </a:pPr>
            <a:r>
              <a:rPr lang="es-E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Preti</a:t>
            </a:r>
            <a:r>
              <a:rPr lang="es-E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t>
            </a:r>
            <a:r>
              <a:rPr lang="es-E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Maria</a:t>
            </a:r>
            <a:r>
              <a:rPr lang="es-E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Giulia, Thomas A.W. Bolton, and Dimitri Van De </a:t>
            </a:r>
            <a:r>
              <a:rPr lang="es-E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Ville</a:t>
            </a:r>
            <a:r>
              <a:rPr lang="es-E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2017. “The Dynamic Functional Connectome: State-of-the-Art and Perspectives.” </a:t>
            </a:r>
            <a:r>
              <a:rPr lang="en-US" sz="1200" i="1"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NeuroImage</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160 (October): 41–54. https://</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/10.1016/j.neuroimage.2016.12.061.</a:t>
            </a:r>
            <a:endParaRPr lang="en-ES" sz="1200"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pPr indent="-304800">
              <a:lnSpc>
                <a:spcPct val="120000"/>
              </a:lnSpc>
              <a:spcAft>
                <a:spcPts val="600"/>
              </a:spcAft>
            </a:pP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Rosazza</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Cristina, and Ludovico </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Minati</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2011. “Resting-State Brain Networks: Literature Review and Clinical Applications.” </a:t>
            </a:r>
            <a:r>
              <a:rPr lang="en-US" sz="1200" i="1"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Neurological Sciences</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32 (5): 773–85. https://</a:t>
            </a:r>
            <a:r>
              <a:rPr lang="en-US" sz="1200"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sz="1200"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/10.1007/s10072-011-0636-y.</a:t>
            </a:r>
            <a:endParaRPr lang="en-ES" sz="1200"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p:txBody>
      </p:sp>
      <p:sp>
        <p:nvSpPr>
          <p:cNvPr id="3" name="Content Placeholder 5">
            <a:extLst>
              <a:ext uri="{FF2B5EF4-FFF2-40B4-BE49-F238E27FC236}">
                <a16:creationId xmlns:a16="http://schemas.microsoft.com/office/drawing/2014/main" id="{0B2D575C-429F-F4C3-2D2C-85D11031F79E}"/>
              </a:ext>
            </a:extLst>
          </p:cNvPr>
          <p:cNvSpPr txBox="1">
            <a:spLocks/>
          </p:cNvSpPr>
          <p:nvPr/>
        </p:nvSpPr>
        <p:spPr>
          <a:xfrm>
            <a:off x="6096000" y="1690688"/>
            <a:ext cx="5257800" cy="4351338"/>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04800">
              <a:lnSpc>
                <a:spcPct val="120000"/>
              </a:lnSpc>
              <a:spcAft>
                <a:spcPts val="600"/>
              </a:spcAft>
            </a:pP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Sakoğlu</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Ünal</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Godfrey D.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Pearlson</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Kent A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Kiehl</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Y. Michelle Wang, Andrew M. Michael, and Vince D. Calhoun. 2010. “A Method for Evaluating Dynamic Functional Network Connectivity and Task-Modulation: Application to Schizophrenia.” </a:t>
            </a:r>
            <a:r>
              <a:rPr lang="en-US" i="1"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Magnetic Resonance Materials in Physics, Biology and Medicine</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23 (5–6): 351–66. https://</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/10.1007/s10334-010-0197-8.</a:t>
            </a:r>
            <a:endParaRPr lang="en-ES"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pPr indent="-304800">
              <a:lnSpc>
                <a:spcPct val="120000"/>
              </a:lnSpc>
              <a:spcAft>
                <a:spcPts val="600"/>
              </a:spcAft>
            </a:pP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Tzourio-Mazoyer</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N., B. Landeau, D. Papathanassiou, F. Crivello, O.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Etard</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N. Delcroix, B.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Mazoyer</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and M. Joliot. 2002. “Automated Anatomical Labeling of Activations in SPM Using a Macroscopic Anatomical Parcellation of the MNI MRI Single-Subject Brain.” </a:t>
            </a:r>
            <a:r>
              <a:rPr lang="en-US" i="1"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NeuroImage</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15 (1): 273–89. https://</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/10.1006/nimg.2001.0978.</a:t>
            </a:r>
            <a:endParaRPr lang="en-ES"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pPr indent="-304800">
              <a:lnSpc>
                <a:spcPct val="120000"/>
              </a:lnSpc>
              <a:spcAft>
                <a:spcPts val="600"/>
              </a:spcAft>
            </a:pP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Uddin, Lucina Q., Richard F.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Betzel</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Jessica R. Cohen, Jessica S.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Damoiseaux</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Felipe De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Brigard</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Simon B. Eickhoff, Alex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Fornito</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Caterina Gratton, Evan M. Gordon, Angie Laird, Linda J. Larson-Prior, Anthony Randal McIntosh, Lisa D. Nickerson, Luiz Pessoa, Ana Luísa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Pinho</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Russell A.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Poldrack</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Adeel Razi,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Sepideh</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Sadaghiani</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James M. Shine, et al. 2022. “Controversies and Current Progress on Large-Scale Brain Network Nomenclature from OHBM WHATNET: Workgroup for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HArmonized</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Taxonomy of </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NETworks</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a:t>
            </a:r>
            <a:r>
              <a:rPr lang="en-US" i="1"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Open Science Framework Preprints</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https://</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/10.31219/</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osf.io</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/25za6.</a:t>
            </a:r>
            <a:endParaRPr lang="en-ES"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pPr indent="-304800">
              <a:lnSpc>
                <a:spcPct val="120000"/>
              </a:lnSpc>
              <a:spcAft>
                <a:spcPts val="600"/>
              </a:spcAft>
            </a:pPr>
            <a:r>
              <a:rPr lang="de-DE"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Verstraete</a:t>
            </a:r>
            <a:r>
              <a:rPr lang="de-DE"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Esther, Jan H. </a:t>
            </a:r>
            <a:r>
              <a:rPr lang="de-DE"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Veldink</a:t>
            </a:r>
            <a:r>
              <a:rPr lang="de-DE"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Rene C.W. Mandl, Leonard H. van den Berg, and </a:t>
            </a:r>
            <a:r>
              <a:rPr lang="de-DE"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Martijn</a:t>
            </a:r>
            <a:r>
              <a:rPr lang="de-DE"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P. van den Heuvel. </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2011. “Impaired Structural Motor Connectome in Amyotrophic Lateral Sclerosis.” </a:t>
            </a:r>
            <a:r>
              <a:rPr lang="en-US" i="1"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PLOS ONE</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 6 (9): e24239. https://</a:t>
            </a:r>
            <a:r>
              <a:rPr lang="en-US" dirty="0" err="1">
                <a:solidFill>
                  <a:srgbClr val="707070"/>
                </a:solidFill>
                <a:latin typeface="Cambria" panose="02040503050406030204" pitchFamily="18" charset="0"/>
                <a:ea typeface="Times New Roman" panose="02020603050405020304" pitchFamily="18" charset="0"/>
                <a:cs typeface="Times New Roman" panose="02020603050405020304" pitchFamily="18" charset="0"/>
              </a:rPr>
              <a:t>doi.org</a:t>
            </a:r>
            <a:r>
              <a:rPr lang="en-US" dirty="0">
                <a:solidFill>
                  <a:srgbClr val="707070"/>
                </a:solidFill>
                <a:latin typeface="Cambria" panose="02040503050406030204" pitchFamily="18" charset="0"/>
                <a:ea typeface="Times New Roman" panose="02020603050405020304" pitchFamily="18" charset="0"/>
                <a:cs typeface="Times New Roman" panose="02020603050405020304" pitchFamily="18" charset="0"/>
              </a:rPr>
              <a:t>/10.1371/JOURNAL.PONE.0024239.</a:t>
            </a:r>
            <a:endParaRPr lang="en-ES" dirty="0">
              <a:solidFill>
                <a:srgbClr val="707070"/>
              </a:solidFill>
              <a:latin typeface="Cambria" panose="02040503050406030204" pitchFamily="18" charset="0"/>
              <a:ea typeface="Cambria" panose="02040503050406030204" pitchFamily="18" charset="0"/>
              <a:cs typeface="Times New Roman" panose="02020603050405020304" pitchFamily="18" charset="0"/>
            </a:endParaRPr>
          </a:p>
          <a:p>
            <a:r>
              <a:rPr lang="en-US" dirty="0" err="1">
                <a:latin typeface="Cambria" panose="02040503050406030204" pitchFamily="18" charset="0"/>
                <a:ea typeface="Times New Roman" panose="02020603050405020304" pitchFamily="18" charset="0"/>
                <a:cs typeface="Times New Roman" panose="02020603050405020304" pitchFamily="18" charset="0"/>
              </a:rPr>
              <a:t>Zalesky</a:t>
            </a:r>
            <a:r>
              <a:rPr lang="en-US" dirty="0">
                <a:latin typeface="Cambria" panose="02040503050406030204" pitchFamily="18" charset="0"/>
                <a:ea typeface="Times New Roman" panose="02020603050405020304" pitchFamily="18" charset="0"/>
                <a:cs typeface="Times New Roman" panose="02020603050405020304" pitchFamily="18" charset="0"/>
              </a:rPr>
              <a:t>, Andrew, Alex </a:t>
            </a:r>
            <a:r>
              <a:rPr lang="en-US" dirty="0" err="1">
                <a:latin typeface="Cambria" panose="02040503050406030204" pitchFamily="18" charset="0"/>
                <a:ea typeface="Times New Roman" panose="02020603050405020304" pitchFamily="18" charset="0"/>
                <a:cs typeface="Times New Roman" panose="02020603050405020304" pitchFamily="18" charset="0"/>
              </a:rPr>
              <a:t>Fornito</a:t>
            </a:r>
            <a:r>
              <a:rPr lang="en-US" dirty="0">
                <a:latin typeface="Cambria" panose="02040503050406030204" pitchFamily="18" charset="0"/>
                <a:ea typeface="Times New Roman" panose="02020603050405020304" pitchFamily="18" charset="0"/>
                <a:cs typeface="Times New Roman" panose="02020603050405020304" pitchFamily="18" charset="0"/>
              </a:rPr>
              <a:t>, and Edward T. </a:t>
            </a:r>
            <a:r>
              <a:rPr lang="en-US" dirty="0" err="1">
                <a:latin typeface="Cambria" panose="02040503050406030204" pitchFamily="18" charset="0"/>
                <a:ea typeface="Times New Roman" panose="02020603050405020304" pitchFamily="18" charset="0"/>
                <a:cs typeface="Times New Roman" panose="02020603050405020304" pitchFamily="18" charset="0"/>
              </a:rPr>
              <a:t>Bullmore</a:t>
            </a:r>
            <a:r>
              <a:rPr lang="en-US" dirty="0">
                <a:latin typeface="Cambria" panose="02040503050406030204" pitchFamily="18" charset="0"/>
                <a:ea typeface="Times New Roman" panose="02020603050405020304" pitchFamily="18" charset="0"/>
                <a:cs typeface="Times New Roman" panose="02020603050405020304" pitchFamily="18" charset="0"/>
              </a:rPr>
              <a:t>. 2010. “Network-Based Statistic: Identifying Differences in Brain Networks.” </a:t>
            </a:r>
            <a:r>
              <a:rPr lang="en-US" i="1" dirty="0" err="1">
                <a:latin typeface="Cambria" panose="02040503050406030204" pitchFamily="18" charset="0"/>
                <a:ea typeface="Times New Roman" panose="02020603050405020304" pitchFamily="18" charset="0"/>
                <a:cs typeface="Times New Roman" panose="02020603050405020304" pitchFamily="18" charset="0"/>
              </a:rPr>
              <a:t>NeuroImage</a:t>
            </a:r>
            <a:r>
              <a:rPr lang="en-US" dirty="0">
                <a:latin typeface="Cambria" panose="02040503050406030204" pitchFamily="18" charset="0"/>
                <a:ea typeface="Times New Roman" panose="02020603050405020304" pitchFamily="18" charset="0"/>
                <a:cs typeface="Times New Roman" panose="02020603050405020304" pitchFamily="18" charset="0"/>
              </a:rPr>
              <a:t> 53 (4): 1197–1207. https://</a:t>
            </a:r>
            <a:r>
              <a:rPr lang="en-US" dirty="0" err="1">
                <a:latin typeface="Cambria" panose="02040503050406030204" pitchFamily="18" charset="0"/>
                <a:ea typeface="Times New Roman" panose="02020603050405020304" pitchFamily="18" charset="0"/>
                <a:cs typeface="Times New Roman" panose="02020603050405020304" pitchFamily="18" charset="0"/>
              </a:rPr>
              <a:t>doi.org</a:t>
            </a:r>
            <a:r>
              <a:rPr lang="en-US" dirty="0">
                <a:latin typeface="Cambria" panose="02040503050406030204" pitchFamily="18" charset="0"/>
                <a:ea typeface="Times New Roman" panose="02020603050405020304" pitchFamily="18" charset="0"/>
                <a:cs typeface="Times New Roman" panose="02020603050405020304" pitchFamily="18" charset="0"/>
              </a:rPr>
              <a:t>/10.1016/j.neuroimage.2010.06.041.</a:t>
            </a:r>
            <a:r>
              <a:rPr lang="en-ES" dirty="0"/>
              <a:t> </a:t>
            </a:r>
            <a:endParaRPr lang="en-US" dirty="0"/>
          </a:p>
          <a:p>
            <a:endParaRPr lang="en-US" dirty="0"/>
          </a:p>
        </p:txBody>
      </p:sp>
    </p:spTree>
    <p:extLst>
      <p:ext uri="{BB962C8B-B14F-4D97-AF65-F5344CB8AC3E}">
        <p14:creationId xmlns:p14="http://schemas.microsoft.com/office/powerpoint/2010/main" val="474420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C4420C-5E42-4349-9BA9-B42D336DA302}"/>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44DC24B8-19B7-1544-AEAE-9BFC8E9D619B}"/>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6F56D303-9DD7-7B47-A4D1-1B111CF14FD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8748A53E-7A36-3F41-8231-D80256E414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Subtitle 10">
            <a:extLst>
              <a:ext uri="{FF2B5EF4-FFF2-40B4-BE49-F238E27FC236}">
                <a16:creationId xmlns:a16="http://schemas.microsoft.com/office/drawing/2014/main" id="{B481DD02-4C2A-1283-8871-18C96426BAA8}"/>
              </a:ext>
            </a:extLst>
          </p:cNvPr>
          <p:cNvSpPr>
            <a:spLocks noGrp="1"/>
          </p:cNvSpPr>
          <p:nvPr>
            <p:ph type="subTitle" idx="1"/>
          </p:nvPr>
        </p:nvSpPr>
        <p:spPr>
          <a:xfrm>
            <a:off x="1557867" y="1773238"/>
            <a:ext cx="9144000" cy="1655762"/>
          </a:xfrm>
        </p:spPr>
        <p:txBody>
          <a:bodyPr>
            <a:noAutofit/>
          </a:bodyPr>
          <a:lstStyle/>
          <a:p>
            <a:pPr algn="r"/>
            <a:r>
              <a:rPr lang="en-US" i="1" dirty="0">
                <a:effectLst/>
                <a:latin typeface="Times New Roman" panose="02020603050405020304" pitchFamily="18" charset="0"/>
                <a:ea typeface="Times New Roman" panose="02020603050405020304" pitchFamily="18" charset="0"/>
              </a:rPr>
              <a:t>I couldn’t do it.  I couldn’t reduce it to the freshman level.</a:t>
            </a:r>
            <a:endParaRPr lang="en-ES" dirty="0">
              <a:effectLst/>
              <a:latin typeface="Times New Roman" panose="02020603050405020304" pitchFamily="18" charset="0"/>
              <a:ea typeface="Times New Roman" panose="02020603050405020304" pitchFamily="18" charset="0"/>
            </a:endParaRPr>
          </a:p>
          <a:p>
            <a:pPr algn="r"/>
            <a:r>
              <a:rPr lang="en-US" i="1" dirty="0">
                <a:effectLst/>
                <a:latin typeface="Times New Roman" panose="02020603050405020304" pitchFamily="18" charset="0"/>
                <a:ea typeface="Times New Roman" panose="02020603050405020304" pitchFamily="18" charset="0"/>
              </a:rPr>
              <a:t>That means we don’t really understand it</a:t>
            </a:r>
            <a:r>
              <a:rPr lang="en-US" dirty="0">
                <a:effectLst/>
                <a:latin typeface="Times New Roman" panose="02020603050405020304" pitchFamily="18" charset="0"/>
                <a:ea typeface="Times New Roman" panose="02020603050405020304" pitchFamily="18" charset="0"/>
              </a:rPr>
              <a:t>.</a:t>
            </a:r>
            <a:endParaRPr lang="en-ES" dirty="0">
              <a:effectLst/>
              <a:latin typeface="Times New Roman" panose="02020603050405020304" pitchFamily="18" charset="0"/>
              <a:ea typeface="Times New Roman" panose="02020603050405020304" pitchFamily="18" charset="0"/>
            </a:endParaRPr>
          </a:p>
          <a:p>
            <a:pPr algn="r"/>
            <a:endParaRPr lang="en-US" dirty="0">
              <a:effectLst/>
              <a:latin typeface="Times New Roman" panose="02020603050405020304" pitchFamily="18" charset="0"/>
              <a:ea typeface="Times New Roman" panose="02020603050405020304" pitchFamily="18" charset="0"/>
            </a:endParaRPr>
          </a:p>
          <a:p>
            <a:pPr algn="r"/>
            <a:r>
              <a:rPr lang="en-US" dirty="0">
                <a:effectLst/>
                <a:latin typeface="Times New Roman" panose="02020603050405020304" pitchFamily="18" charset="0"/>
                <a:ea typeface="Times New Roman" panose="02020603050405020304" pitchFamily="18" charset="0"/>
              </a:rPr>
              <a:t>Richard P. Feynman</a:t>
            </a:r>
            <a:endParaRPr lang="en-ES" dirty="0">
              <a:effectLst/>
              <a:latin typeface="Times New Roman" panose="02020603050405020304" pitchFamily="18" charset="0"/>
              <a:ea typeface="Times New Roman" panose="02020603050405020304" pitchFamily="18" charset="0"/>
            </a:endParaRPr>
          </a:p>
          <a:p>
            <a:pPr algn="r"/>
            <a:r>
              <a:rPr lang="en-US" dirty="0">
                <a:solidFill>
                  <a:srgbClr val="000000"/>
                </a:solidFill>
                <a:effectLst/>
                <a:latin typeface="Times New Roman" panose="02020603050405020304" pitchFamily="18" charset="0"/>
                <a:ea typeface="Times New Roman" panose="02020603050405020304" pitchFamily="18" charset="0"/>
              </a:rPr>
              <a:t>(Goodstein 1989)</a:t>
            </a:r>
            <a:endParaRPr lang="en-E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51031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86851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686834" y="1153572"/>
            <a:ext cx="3200400" cy="4461163"/>
          </a:xfrm>
        </p:spPr>
        <p:txBody>
          <a:bodyPr>
            <a:normAutofit/>
          </a:bodyPr>
          <a:lstStyle/>
          <a:p>
            <a:r>
              <a:rPr lang="en-US">
                <a:solidFill>
                  <a:srgbClr val="FFFFFF"/>
                </a:solidFill>
              </a:rPr>
              <a:t>Network Number and Structure</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4447308" y="591344"/>
            <a:ext cx="6906491" cy="5585619"/>
          </a:xfrm>
        </p:spPr>
        <p:txBody>
          <a:bodyPr anchor="ctr">
            <a:normAutofit/>
          </a:bodyPr>
          <a:lstStyle/>
          <a:p>
            <a:r>
              <a:rPr lang="en-US" dirty="0"/>
              <a:t>Number and structure of networks still debated (Uddin </a:t>
            </a:r>
            <a:r>
              <a:rPr lang="en-US" i="1" dirty="0"/>
              <a:t>et</a:t>
            </a:r>
            <a:r>
              <a:rPr lang="en-US" dirty="0"/>
              <a:t>. </a:t>
            </a:r>
            <a:r>
              <a:rPr lang="en-US" i="1" dirty="0"/>
              <a:t>al</a:t>
            </a:r>
            <a:r>
              <a:rPr lang="en-US" dirty="0"/>
              <a:t>. 2022)</a:t>
            </a:r>
          </a:p>
          <a:p>
            <a:pPr lvl="1"/>
            <a:r>
              <a:rPr lang="en-US" dirty="0"/>
              <a:t>Seven to 17 networks cited by single author (Choi </a:t>
            </a:r>
            <a:r>
              <a:rPr lang="en-US" i="1" dirty="0"/>
              <a:t>et</a:t>
            </a:r>
            <a:r>
              <a:rPr lang="en-US" dirty="0"/>
              <a:t>. </a:t>
            </a:r>
            <a:r>
              <a:rPr lang="en-US" i="1" dirty="0"/>
              <a:t>al</a:t>
            </a:r>
            <a:r>
              <a:rPr lang="en-US" dirty="0"/>
              <a:t>. 2012)</a:t>
            </a:r>
          </a:p>
          <a:p>
            <a:pPr lvl="1"/>
            <a:r>
              <a:rPr lang="en-US" dirty="0"/>
              <a:t>Dependent on dataset and method</a:t>
            </a:r>
          </a:p>
          <a:p>
            <a:r>
              <a:rPr lang="en-US" dirty="0"/>
              <a:t>Many methods treat number of networks as free parameter</a:t>
            </a:r>
          </a:p>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5868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686834" y="1153572"/>
            <a:ext cx="3200400" cy="4461163"/>
          </a:xfrm>
        </p:spPr>
        <p:txBody>
          <a:bodyPr>
            <a:normAutofit/>
          </a:bodyPr>
          <a:lstStyle/>
          <a:p>
            <a:r>
              <a:rPr lang="en-US">
                <a:solidFill>
                  <a:srgbClr val="FFFFFF"/>
                </a:solidFill>
              </a:rPr>
              <a:t>Tracking Network Dynamics</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19E9F1-6203-907A-D120-FDFDEF6931D1}"/>
              </a:ext>
            </a:extLst>
          </p:cNvPr>
          <p:cNvSpPr>
            <a:spLocks noGrp="1"/>
          </p:cNvSpPr>
          <p:nvPr>
            <p:ph idx="1"/>
          </p:nvPr>
        </p:nvSpPr>
        <p:spPr>
          <a:xfrm>
            <a:off x="4447308" y="591344"/>
            <a:ext cx="6906491" cy="5585619"/>
          </a:xfrm>
        </p:spPr>
        <p:txBody>
          <a:bodyPr anchor="ctr">
            <a:normAutofit/>
          </a:bodyPr>
          <a:lstStyle/>
          <a:p>
            <a:r>
              <a:rPr lang="en-US" dirty="0"/>
              <a:t>Methodologies differ in network time series format</a:t>
            </a:r>
          </a:p>
          <a:p>
            <a:pPr lvl="1"/>
            <a:r>
              <a:rPr lang="en-US" dirty="0"/>
              <a:t>Reduce activity to point process</a:t>
            </a:r>
          </a:p>
          <a:p>
            <a:pPr lvl="1"/>
            <a:r>
              <a:rPr lang="en-US" dirty="0"/>
              <a:t>Maintain redundancies in data</a:t>
            </a:r>
          </a:p>
          <a:p>
            <a:r>
              <a:rPr lang="en-US" dirty="0"/>
              <a:t>Often difficult to quantify and compare network dynamics:</a:t>
            </a:r>
          </a:p>
          <a:p>
            <a:pPr lvl="1"/>
            <a:endParaRPr lang="en-US" dirty="0"/>
          </a:p>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6341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dirty="0"/>
              <a:t>Proposal</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10515600" cy="4351338"/>
          </a:xfrm>
        </p:spPr>
        <p:txBody>
          <a:bodyPr>
            <a:normAutofit/>
          </a:bodyPr>
          <a:lstStyle/>
          <a:p>
            <a:r>
              <a:rPr lang="en-US" dirty="0"/>
              <a:t>Propose pipeline:</a:t>
            </a:r>
          </a:p>
          <a:p>
            <a:pPr lvl="1"/>
            <a:r>
              <a:rPr lang="en-US" dirty="0"/>
              <a:t>Estimate number of functional networks in data-driven manner</a:t>
            </a:r>
          </a:p>
          <a:p>
            <a:pPr lvl="1"/>
            <a:r>
              <a:rPr lang="en-US" dirty="0"/>
              <a:t>Isolate spatial maps and activity timeseries of each functional network at arbitrary resolution</a:t>
            </a:r>
          </a:p>
          <a:p>
            <a:pPr lvl="1"/>
            <a:r>
              <a:rPr lang="en-US" dirty="0"/>
              <a:t>Direct comparison of stability of network dynamics at subject level</a:t>
            </a:r>
          </a:p>
          <a:p>
            <a:pPr lvl="1"/>
            <a:r>
              <a:rPr lang="en-US" dirty="0"/>
              <a:t>Recover effective connectivity alterations responsible for altered dynamics</a:t>
            </a:r>
          </a:p>
          <a:p>
            <a:endParaRPr lang="en-US" dirty="0"/>
          </a:p>
          <a:p>
            <a:endParaRPr lang="en-US"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85603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b="1" dirty="0"/>
              <a:t>L</a:t>
            </a:r>
            <a:r>
              <a:rPr lang="en-US" dirty="0"/>
              <a:t>eading </a:t>
            </a:r>
            <a:r>
              <a:rPr lang="en-US" b="1" dirty="0"/>
              <a:t>E</a:t>
            </a:r>
            <a:r>
              <a:rPr lang="en-US" dirty="0"/>
              <a:t>igenvector </a:t>
            </a:r>
            <a:r>
              <a:rPr lang="en-US" b="1" dirty="0"/>
              <a:t>I</a:t>
            </a:r>
            <a:r>
              <a:rPr lang="en-US" dirty="0"/>
              <a:t>ndependent Component </a:t>
            </a:r>
            <a:r>
              <a:rPr lang="en-US" b="1" dirty="0"/>
              <a:t>A</a:t>
            </a:r>
            <a:r>
              <a:rPr lang="en-US" dirty="0"/>
              <a:t>nalysis (LEICA)</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Content Placeholder 12">
            <a:extLst>
              <a:ext uri="{FF2B5EF4-FFF2-40B4-BE49-F238E27FC236}">
                <a16:creationId xmlns:a16="http://schemas.microsoft.com/office/drawing/2014/main" id="{9729D4DC-93DB-76C2-F6BB-F5D094D6F494}"/>
              </a:ext>
            </a:extLst>
          </p:cNvPr>
          <p:cNvGraphicFramePr>
            <a:graphicFrameLocks/>
          </p:cNvGraphicFramePr>
          <p:nvPr>
            <p:extLst>
              <p:ext uri="{D42A27DB-BD31-4B8C-83A1-F6EECF244321}">
                <p14:modId xmlns:p14="http://schemas.microsoft.com/office/powerpoint/2010/main" val="1661472276"/>
              </p:ext>
            </p:extLst>
          </p:nvPr>
        </p:nvGraphicFramePr>
        <p:xfrm>
          <a:off x="169035" y="1859089"/>
          <a:ext cx="11882503" cy="20410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Box 4">
            <a:extLst>
              <a:ext uri="{FF2B5EF4-FFF2-40B4-BE49-F238E27FC236}">
                <a16:creationId xmlns:a16="http://schemas.microsoft.com/office/drawing/2014/main" id="{5B748F16-0F96-6D0F-5E02-A7152EC771BC}"/>
              </a:ext>
            </a:extLst>
          </p:cNvPr>
          <p:cNvSpPr txBox="1"/>
          <p:nvPr/>
        </p:nvSpPr>
        <p:spPr>
          <a:xfrm>
            <a:off x="1690689" y="4744014"/>
            <a:ext cx="2470741" cy="369332"/>
          </a:xfrm>
          <a:prstGeom prst="rect">
            <a:avLst/>
          </a:prstGeom>
          <a:solidFill>
            <a:schemeClr val="accent1">
              <a:lumMod val="60000"/>
              <a:lumOff val="40000"/>
            </a:schemeClr>
          </a:solidFill>
        </p:spPr>
        <p:txBody>
          <a:bodyPr wrap="none" rtlCol="0">
            <a:spAutoFit/>
          </a:bodyPr>
          <a:lstStyle/>
          <a:p>
            <a:r>
              <a:rPr lang="en-US" dirty="0"/>
              <a:t>Coherence Connectivity</a:t>
            </a:r>
          </a:p>
        </p:txBody>
      </p:sp>
      <p:sp>
        <p:nvSpPr>
          <p:cNvPr id="6" name="TextBox 5">
            <a:extLst>
              <a:ext uri="{FF2B5EF4-FFF2-40B4-BE49-F238E27FC236}">
                <a16:creationId xmlns:a16="http://schemas.microsoft.com/office/drawing/2014/main" id="{E3F299F4-05A9-08B1-FBEF-1586BE6B6B59}"/>
              </a:ext>
            </a:extLst>
          </p:cNvPr>
          <p:cNvSpPr txBox="1"/>
          <p:nvPr/>
        </p:nvSpPr>
        <p:spPr>
          <a:xfrm>
            <a:off x="1690689" y="3938397"/>
            <a:ext cx="1525931" cy="369332"/>
          </a:xfrm>
          <a:prstGeom prst="rect">
            <a:avLst/>
          </a:prstGeom>
          <a:solidFill>
            <a:schemeClr val="accent1">
              <a:lumMod val="60000"/>
              <a:lumOff val="40000"/>
            </a:schemeClr>
          </a:solidFill>
        </p:spPr>
        <p:txBody>
          <a:bodyPr wrap="none" rtlCol="0">
            <a:spAutoFit/>
          </a:bodyPr>
          <a:lstStyle/>
          <a:p>
            <a:r>
              <a:rPr lang="en-US" dirty="0"/>
              <a:t>Analytic signal</a:t>
            </a:r>
          </a:p>
        </p:txBody>
      </p:sp>
      <p:sp>
        <p:nvSpPr>
          <p:cNvPr id="7" name="TextBox 6">
            <a:extLst>
              <a:ext uri="{FF2B5EF4-FFF2-40B4-BE49-F238E27FC236}">
                <a16:creationId xmlns:a16="http://schemas.microsoft.com/office/drawing/2014/main" id="{63DF76C1-9089-27C6-B538-5313E801782B}"/>
              </a:ext>
            </a:extLst>
          </p:cNvPr>
          <p:cNvSpPr txBox="1"/>
          <p:nvPr/>
        </p:nvSpPr>
        <p:spPr>
          <a:xfrm>
            <a:off x="1690689" y="4341344"/>
            <a:ext cx="740908" cy="369332"/>
          </a:xfrm>
          <a:prstGeom prst="rect">
            <a:avLst/>
          </a:prstGeom>
          <a:solidFill>
            <a:schemeClr val="accent1">
              <a:lumMod val="60000"/>
              <a:lumOff val="40000"/>
            </a:schemeClr>
          </a:solidFill>
        </p:spPr>
        <p:txBody>
          <a:bodyPr wrap="none" rtlCol="0">
            <a:spAutoFit/>
          </a:bodyPr>
          <a:lstStyle/>
          <a:p>
            <a:r>
              <a:rPr lang="en-US" dirty="0"/>
              <a:t>Phase</a:t>
            </a:r>
          </a:p>
        </p:txBody>
      </p:sp>
      <p:cxnSp>
        <p:nvCxnSpPr>
          <p:cNvPr id="13" name="Straight Connector 12">
            <a:extLst>
              <a:ext uri="{FF2B5EF4-FFF2-40B4-BE49-F238E27FC236}">
                <a16:creationId xmlns:a16="http://schemas.microsoft.com/office/drawing/2014/main" id="{204E0EEF-4BE9-F826-E0C6-2DDC32525BBF}"/>
              </a:ext>
            </a:extLst>
          </p:cNvPr>
          <p:cNvCxnSpPr>
            <a:cxnSpLocks/>
          </p:cNvCxnSpPr>
          <p:nvPr/>
        </p:nvCxnSpPr>
        <p:spPr>
          <a:xfrm>
            <a:off x="1295400" y="3495484"/>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9B140D-98AD-12A2-F5CB-0811A3BBD7C0}"/>
              </a:ext>
            </a:extLst>
          </p:cNvPr>
          <p:cNvCxnSpPr>
            <a:endCxn id="5" idx="1"/>
          </p:cNvCxnSpPr>
          <p:nvPr/>
        </p:nvCxnSpPr>
        <p:spPr>
          <a:xfrm flipV="1">
            <a:off x="1295400" y="4928680"/>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71C756-C451-FDE7-1760-84D5469491F3}"/>
              </a:ext>
            </a:extLst>
          </p:cNvPr>
          <p:cNvCxnSpPr/>
          <p:nvPr/>
        </p:nvCxnSpPr>
        <p:spPr>
          <a:xfrm flipV="1">
            <a:off x="1295399" y="455934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21C4D6F-C1F7-DC43-E5F3-474F6F0CADC5}"/>
              </a:ext>
            </a:extLst>
          </p:cNvPr>
          <p:cNvCxnSpPr/>
          <p:nvPr/>
        </p:nvCxnSpPr>
        <p:spPr>
          <a:xfrm flipV="1">
            <a:off x="1295398" y="4132072"/>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D28D83-D135-9AB1-E0E9-C8FD6456EFBE}"/>
              </a:ext>
            </a:extLst>
          </p:cNvPr>
          <p:cNvSpPr txBox="1"/>
          <p:nvPr/>
        </p:nvSpPr>
        <p:spPr>
          <a:xfrm>
            <a:off x="4889709" y="4777629"/>
            <a:ext cx="498855" cy="369332"/>
          </a:xfrm>
          <a:prstGeom prst="rect">
            <a:avLst/>
          </a:prstGeom>
          <a:solidFill>
            <a:schemeClr val="accent1">
              <a:lumMod val="60000"/>
              <a:lumOff val="40000"/>
            </a:schemeClr>
          </a:solidFill>
        </p:spPr>
        <p:txBody>
          <a:bodyPr wrap="none" rtlCol="0">
            <a:spAutoFit/>
          </a:bodyPr>
          <a:lstStyle/>
          <a:p>
            <a:r>
              <a:rPr lang="en-US" dirty="0"/>
              <a:t>ICA</a:t>
            </a:r>
          </a:p>
        </p:txBody>
      </p:sp>
      <p:sp>
        <p:nvSpPr>
          <p:cNvPr id="20" name="TextBox 19">
            <a:extLst>
              <a:ext uri="{FF2B5EF4-FFF2-40B4-BE49-F238E27FC236}">
                <a16:creationId xmlns:a16="http://schemas.microsoft.com/office/drawing/2014/main" id="{FFD91F33-A91C-DEA3-6372-20A8B352337A}"/>
              </a:ext>
            </a:extLst>
          </p:cNvPr>
          <p:cNvSpPr txBox="1"/>
          <p:nvPr/>
        </p:nvSpPr>
        <p:spPr>
          <a:xfrm>
            <a:off x="4889709" y="3972012"/>
            <a:ext cx="2093202" cy="369332"/>
          </a:xfrm>
          <a:prstGeom prst="rect">
            <a:avLst/>
          </a:prstGeom>
          <a:solidFill>
            <a:schemeClr val="accent1">
              <a:lumMod val="60000"/>
              <a:lumOff val="40000"/>
            </a:schemeClr>
          </a:solidFill>
        </p:spPr>
        <p:txBody>
          <a:bodyPr wrap="none" rtlCol="0">
            <a:spAutoFit/>
          </a:bodyPr>
          <a:lstStyle/>
          <a:p>
            <a:r>
              <a:rPr lang="en-US" dirty="0" err="1"/>
              <a:t>Eigendecomposition</a:t>
            </a:r>
            <a:endParaRPr lang="en-US" dirty="0"/>
          </a:p>
        </p:txBody>
      </p:sp>
      <p:sp>
        <p:nvSpPr>
          <p:cNvPr id="21" name="TextBox 20">
            <a:extLst>
              <a:ext uri="{FF2B5EF4-FFF2-40B4-BE49-F238E27FC236}">
                <a16:creationId xmlns:a16="http://schemas.microsoft.com/office/drawing/2014/main" id="{3B248C09-105D-D28A-2943-8ED2B1753278}"/>
              </a:ext>
            </a:extLst>
          </p:cNvPr>
          <p:cNvSpPr txBox="1"/>
          <p:nvPr/>
        </p:nvSpPr>
        <p:spPr>
          <a:xfrm>
            <a:off x="4889709" y="4374959"/>
            <a:ext cx="2535759" cy="369332"/>
          </a:xfrm>
          <a:prstGeom prst="rect">
            <a:avLst/>
          </a:prstGeom>
          <a:solidFill>
            <a:schemeClr val="accent1">
              <a:lumMod val="60000"/>
              <a:lumOff val="40000"/>
            </a:schemeClr>
          </a:solidFill>
        </p:spPr>
        <p:txBody>
          <a:bodyPr wrap="none" rtlCol="0">
            <a:spAutoFit/>
          </a:bodyPr>
          <a:lstStyle/>
          <a:p>
            <a:r>
              <a:rPr lang="en-US" dirty="0"/>
              <a:t>Dimensionality detection</a:t>
            </a:r>
          </a:p>
        </p:txBody>
      </p:sp>
      <p:cxnSp>
        <p:nvCxnSpPr>
          <p:cNvPr id="22" name="Straight Connector 21">
            <a:extLst>
              <a:ext uri="{FF2B5EF4-FFF2-40B4-BE49-F238E27FC236}">
                <a16:creationId xmlns:a16="http://schemas.microsoft.com/office/drawing/2014/main" id="{559D28F2-E9E3-A24C-471E-5B0D7FCC60E7}"/>
              </a:ext>
            </a:extLst>
          </p:cNvPr>
          <p:cNvCxnSpPr>
            <a:cxnSpLocks/>
          </p:cNvCxnSpPr>
          <p:nvPr/>
        </p:nvCxnSpPr>
        <p:spPr>
          <a:xfrm>
            <a:off x="4494420" y="3529099"/>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5C46B5-097D-3B89-7F7A-98714CCCAA23}"/>
              </a:ext>
            </a:extLst>
          </p:cNvPr>
          <p:cNvCxnSpPr>
            <a:endCxn id="19" idx="1"/>
          </p:cNvCxnSpPr>
          <p:nvPr/>
        </p:nvCxnSpPr>
        <p:spPr>
          <a:xfrm flipV="1">
            <a:off x="4494420" y="4962295"/>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ED6FC0-BA1D-D183-15B8-DBE113065CA4}"/>
              </a:ext>
            </a:extLst>
          </p:cNvPr>
          <p:cNvCxnSpPr/>
          <p:nvPr/>
        </p:nvCxnSpPr>
        <p:spPr>
          <a:xfrm flipV="1">
            <a:off x="4494419" y="4592963"/>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1E16B3-986E-B781-B79D-42DF5EEA1AD4}"/>
              </a:ext>
            </a:extLst>
          </p:cNvPr>
          <p:cNvCxnSpPr/>
          <p:nvPr/>
        </p:nvCxnSpPr>
        <p:spPr>
          <a:xfrm flipV="1">
            <a:off x="4494418" y="416568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57702BB-7A31-633D-1AB8-E572A1927E88}"/>
              </a:ext>
            </a:extLst>
          </p:cNvPr>
          <p:cNvSpPr txBox="1"/>
          <p:nvPr/>
        </p:nvSpPr>
        <p:spPr>
          <a:xfrm>
            <a:off x="8088726" y="4753023"/>
            <a:ext cx="1313180" cy="369332"/>
          </a:xfrm>
          <a:prstGeom prst="rect">
            <a:avLst/>
          </a:prstGeom>
          <a:solidFill>
            <a:schemeClr val="accent1">
              <a:lumMod val="60000"/>
              <a:lumOff val="40000"/>
            </a:schemeClr>
          </a:solidFill>
        </p:spPr>
        <p:txBody>
          <a:bodyPr wrap="none" rtlCol="0">
            <a:spAutoFit/>
          </a:bodyPr>
          <a:lstStyle/>
          <a:p>
            <a:r>
              <a:rPr lang="en-US" dirty="0"/>
              <a:t>Comparison</a:t>
            </a:r>
          </a:p>
        </p:txBody>
      </p:sp>
      <p:sp>
        <p:nvSpPr>
          <p:cNvPr id="27" name="TextBox 26">
            <a:extLst>
              <a:ext uri="{FF2B5EF4-FFF2-40B4-BE49-F238E27FC236}">
                <a16:creationId xmlns:a16="http://schemas.microsoft.com/office/drawing/2014/main" id="{0B057272-138A-EB6D-6396-0D13203EE2FA}"/>
              </a:ext>
            </a:extLst>
          </p:cNvPr>
          <p:cNvSpPr txBox="1"/>
          <p:nvPr/>
        </p:nvSpPr>
        <p:spPr>
          <a:xfrm>
            <a:off x="8088726" y="3947406"/>
            <a:ext cx="1083438" cy="369332"/>
          </a:xfrm>
          <a:prstGeom prst="rect">
            <a:avLst/>
          </a:prstGeom>
          <a:solidFill>
            <a:schemeClr val="accent1">
              <a:lumMod val="60000"/>
              <a:lumOff val="40000"/>
            </a:schemeClr>
          </a:solidFill>
        </p:spPr>
        <p:txBody>
          <a:bodyPr wrap="none" rtlCol="0">
            <a:spAutoFit/>
          </a:bodyPr>
          <a:lstStyle/>
          <a:p>
            <a:r>
              <a:rPr lang="en-US" dirty="0"/>
              <a:t>Estimator</a:t>
            </a:r>
          </a:p>
        </p:txBody>
      </p:sp>
      <p:sp>
        <p:nvSpPr>
          <p:cNvPr id="28" name="TextBox 27">
            <a:extLst>
              <a:ext uri="{FF2B5EF4-FFF2-40B4-BE49-F238E27FC236}">
                <a16:creationId xmlns:a16="http://schemas.microsoft.com/office/drawing/2014/main" id="{E914AD7A-E37A-0DDE-1D46-E8E45DDE2369}"/>
              </a:ext>
            </a:extLst>
          </p:cNvPr>
          <p:cNvSpPr txBox="1"/>
          <p:nvPr/>
        </p:nvSpPr>
        <p:spPr>
          <a:xfrm>
            <a:off x="8088726" y="4350353"/>
            <a:ext cx="629788" cy="369332"/>
          </a:xfrm>
          <a:prstGeom prst="rect">
            <a:avLst/>
          </a:prstGeom>
          <a:solidFill>
            <a:schemeClr val="accent1">
              <a:lumMod val="60000"/>
              <a:lumOff val="40000"/>
            </a:schemeClr>
          </a:solidFill>
        </p:spPr>
        <p:txBody>
          <a:bodyPr wrap="none" rtlCol="0">
            <a:spAutoFit/>
          </a:bodyPr>
          <a:lstStyle/>
          <a:p>
            <a:r>
              <a:rPr lang="en-US" dirty="0"/>
              <a:t>Joint</a:t>
            </a:r>
          </a:p>
        </p:txBody>
      </p:sp>
      <p:cxnSp>
        <p:nvCxnSpPr>
          <p:cNvPr id="29" name="Straight Connector 28">
            <a:extLst>
              <a:ext uri="{FF2B5EF4-FFF2-40B4-BE49-F238E27FC236}">
                <a16:creationId xmlns:a16="http://schemas.microsoft.com/office/drawing/2014/main" id="{022602F3-140B-7191-CDC2-A1A8CB7CE5B1}"/>
              </a:ext>
            </a:extLst>
          </p:cNvPr>
          <p:cNvCxnSpPr>
            <a:cxnSpLocks/>
          </p:cNvCxnSpPr>
          <p:nvPr/>
        </p:nvCxnSpPr>
        <p:spPr>
          <a:xfrm>
            <a:off x="7693437" y="3504493"/>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EDEDF83-F29A-DFB5-C5AF-CCAE5A3E390C}"/>
              </a:ext>
            </a:extLst>
          </p:cNvPr>
          <p:cNvCxnSpPr>
            <a:endCxn id="26" idx="1"/>
          </p:cNvCxnSpPr>
          <p:nvPr/>
        </p:nvCxnSpPr>
        <p:spPr>
          <a:xfrm flipV="1">
            <a:off x="7693437" y="4937689"/>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9BAFD0-066B-75EE-7C1E-34BAE09A0515}"/>
              </a:ext>
            </a:extLst>
          </p:cNvPr>
          <p:cNvCxnSpPr/>
          <p:nvPr/>
        </p:nvCxnSpPr>
        <p:spPr>
          <a:xfrm flipV="1">
            <a:off x="7693436" y="4568357"/>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4871BD-8475-E629-6B3C-1F2AB9A39790}"/>
              </a:ext>
            </a:extLst>
          </p:cNvPr>
          <p:cNvCxnSpPr/>
          <p:nvPr/>
        </p:nvCxnSpPr>
        <p:spPr>
          <a:xfrm flipV="1">
            <a:off x="7693435" y="4141081"/>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C8D8D1D-6F8B-682A-1952-C2B6A16DBDD9}"/>
              </a:ext>
            </a:extLst>
          </p:cNvPr>
          <p:cNvSpPr txBox="1"/>
          <p:nvPr/>
        </p:nvSpPr>
        <p:spPr>
          <a:xfrm>
            <a:off x="10596407" y="4790130"/>
            <a:ext cx="564578" cy="369332"/>
          </a:xfrm>
          <a:prstGeom prst="rect">
            <a:avLst/>
          </a:prstGeom>
          <a:solidFill>
            <a:schemeClr val="accent1">
              <a:lumMod val="60000"/>
              <a:lumOff val="40000"/>
            </a:schemeClr>
          </a:solidFill>
        </p:spPr>
        <p:txBody>
          <a:bodyPr wrap="none" rtlCol="0">
            <a:spAutoFit/>
          </a:bodyPr>
          <a:lstStyle/>
          <a:p>
            <a:r>
              <a:rPr lang="en-US" dirty="0"/>
              <a:t>NBS</a:t>
            </a:r>
          </a:p>
        </p:txBody>
      </p:sp>
      <p:sp>
        <p:nvSpPr>
          <p:cNvPr id="34" name="TextBox 33">
            <a:extLst>
              <a:ext uri="{FF2B5EF4-FFF2-40B4-BE49-F238E27FC236}">
                <a16:creationId xmlns:a16="http://schemas.microsoft.com/office/drawing/2014/main" id="{8B5DA222-950C-49C5-C329-4ACF15D1F7E2}"/>
              </a:ext>
            </a:extLst>
          </p:cNvPr>
          <p:cNvSpPr txBox="1"/>
          <p:nvPr/>
        </p:nvSpPr>
        <p:spPr>
          <a:xfrm>
            <a:off x="10596407" y="3984513"/>
            <a:ext cx="1066831" cy="369332"/>
          </a:xfrm>
          <a:prstGeom prst="rect">
            <a:avLst/>
          </a:prstGeom>
          <a:solidFill>
            <a:schemeClr val="accent1">
              <a:lumMod val="60000"/>
              <a:lumOff val="40000"/>
            </a:schemeClr>
          </a:solidFill>
        </p:spPr>
        <p:txBody>
          <a:bodyPr wrap="none" rtlCol="0">
            <a:spAutoFit/>
          </a:bodyPr>
          <a:lstStyle/>
          <a:p>
            <a:r>
              <a:rPr lang="en-US" dirty="0"/>
              <a:t>EC model</a:t>
            </a:r>
          </a:p>
        </p:txBody>
      </p:sp>
      <p:sp>
        <p:nvSpPr>
          <p:cNvPr id="35" name="TextBox 34">
            <a:extLst>
              <a:ext uri="{FF2B5EF4-FFF2-40B4-BE49-F238E27FC236}">
                <a16:creationId xmlns:a16="http://schemas.microsoft.com/office/drawing/2014/main" id="{C42CF363-8F3C-3C68-2A5B-A8FEE77596AF}"/>
              </a:ext>
            </a:extLst>
          </p:cNvPr>
          <p:cNvSpPr txBox="1"/>
          <p:nvPr/>
        </p:nvSpPr>
        <p:spPr>
          <a:xfrm>
            <a:off x="10596407" y="4387460"/>
            <a:ext cx="986104" cy="369332"/>
          </a:xfrm>
          <a:prstGeom prst="rect">
            <a:avLst/>
          </a:prstGeom>
          <a:solidFill>
            <a:schemeClr val="accent1">
              <a:lumMod val="60000"/>
              <a:lumOff val="40000"/>
            </a:schemeClr>
          </a:solidFill>
        </p:spPr>
        <p:txBody>
          <a:bodyPr wrap="none" rtlCol="0">
            <a:spAutoFit/>
          </a:bodyPr>
          <a:lstStyle/>
          <a:p>
            <a:r>
              <a:rPr lang="en-US" dirty="0"/>
              <a:t>Strength</a:t>
            </a:r>
          </a:p>
        </p:txBody>
      </p:sp>
      <p:cxnSp>
        <p:nvCxnSpPr>
          <p:cNvPr id="36" name="Straight Connector 35">
            <a:extLst>
              <a:ext uri="{FF2B5EF4-FFF2-40B4-BE49-F238E27FC236}">
                <a16:creationId xmlns:a16="http://schemas.microsoft.com/office/drawing/2014/main" id="{1EC42A8A-91D4-D502-23A4-A415AEAC4A31}"/>
              </a:ext>
            </a:extLst>
          </p:cNvPr>
          <p:cNvCxnSpPr>
            <a:cxnSpLocks/>
          </p:cNvCxnSpPr>
          <p:nvPr/>
        </p:nvCxnSpPr>
        <p:spPr>
          <a:xfrm>
            <a:off x="10201118" y="3541600"/>
            <a:ext cx="0" cy="14337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ECE843-076E-A505-0230-3B91160FC700}"/>
              </a:ext>
            </a:extLst>
          </p:cNvPr>
          <p:cNvCxnSpPr>
            <a:endCxn id="33" idx="1"/>
          </p:cNvCxnSpPr>
          <p:nvPr/>
        </p:nvCxnSpPr>
        <p:spPr>
          <a:xfrm flipV="1">
            <a:off x="10201118" y="4974796"/>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C59691-170B-F149-FBD7-9767437415C7}"/>
              </a:ext>
            </a:extLst>
          </p:cNvPr>
          <p:cNvCxnSpPr/>
          <p:nvPr/>
        </p:nvCxnSpPr>
        <p:spPr>
          <a:xfrm flipV="1">
            <a:off x="10201117" y="4605464"/>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DE4184-9498-DFA1-3C1E-730A7E39F63D}"/>
              </a:ext>
            </a:extLst>
          </p:cNvPr>
          <p:cNvCxnSpPr/>
          <p:nvPr/>
        </p:nvCxnSpPr>
        <p:spPr>
          <a:xfrm flipV="1">
            <a:off x="10201116" y="4178188"/>
            <a:ext cx="395289" cy="516"/>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992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7EEEF2C2-DCCC-954E-943F-8DF0C3A5D372}" vid="{CAC7A15A-FB92-E04C-A9DF-FADF293660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3988</TotalTime>
  <Words>7181</Words>
  <Application>Microsoft Macintosh PowerPoint</Application>
  <PresentationFormat>Widescreen</PresentationFormat>
  <Paragraphs>646</Paragraphs>
  <Slides>55</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.AppleSystemUIFontRounded</vt:lpstr>
      <vt:lpstr>American Typewriter</vt:lpstr>
      <vt:lpstr>Arial</vt:lpstr>
      <vt:lpstr>Calibri</vt:lpstr>
      <vt:lpstr>Calibri Light</vt:lpstr>
      <vt:lpstr>Cambria</vt:lpstr>
      <vt:lpstr>Cambria Math</vt:lpstr>
      <vt:lpstr>Copperplate</vt:lpstr>
      <vt:lpstr>Times New Roman</vt:lpstr>
      <vt:lpstr>Office Theme</vt:lpstr>
      <vt:lpstr>Complexity Changes in Neuroimaging Signals Point to Mechanisms of Neuropsychiatric Disease</vt:lpstr>
      <vt:lpstr>Functional Connectivity (FC)</vt:lpstr>
      <vt:lpstr>Resting-State Networks (RSNs)</vt:lpstr>
      <vt:lpstr>A New Basis?</vt:lpstr>
      <vt:lpstr>Dynamic RSNs (dRSNs)</vt:lpstr>
      <vt:lpstr>Network Number and Structure</vt:lpstr>
      <vt:lpstr>Tracking Network Dynamics</vt:lpstr>
      <vt:lpstr>Proposal</vt:lpstr>
      <vt:lpstr>Leading Eigenvector Independent Component Analysis (LEICA)</vt:lpstr>
      <vt:lpstr>Dataset I: OCD</vt:lpstr>
      <vt:lpstr>Dataset II: Four Groups</vt:lpstr>
      <vt:lpstr>Works Published</vt:lpstr>
      <vt:lpstr>Leading Eigenvector Independent Component Analysis (LEICA)</vt:lpstr>
      <vt:lpstr>Coherence Connectivity Dynamics</vt:lpstr>
      <vt:lpstr>Analytic Signal</vt:lpstr>
      <vt:lpstr>Coherence at time (t) </vt:lpstr>
      <vt:lpstr>Leading Eigenvector Independent Component Analysis (LEICA)</vt:lpstr>
      <vt:lpstr>Eigendecomposition</vt:lpstr>
      <vt:lpstr>Compilation</vt:lpstr>
      <vt:lpstr>Leading Eigenvector Independent Component Analysis (LEICA)</vt:lpstr>
      <vt:lpstr>Goals and Tools</vt:lpstr>
      <vt:lpstr>Marčenko-Pastur distribution</vt:lpstr>
      <vt:lpstr>Leading Eigenvector Independent Component Analysis (LEICA)</vt:lpstr>
      <vt:lpstr>Goals and Tools</vt:lpstr>
      <vt:lpstr>Results from OCD</vt:lpstr>
      <vt:lpstr>Results from Four-Group Study</vt:lpstr>
      <vt:lpstr>Leading Eigenvector Independent Component Analysis (LEICA)</vt:lpstr>
      <vt:lpstr>Goals and Tools</vt:lpstr>
      <vt:lpstr>Importance of Independence</vt:lpstr>
      <vt:lpstr>OCD Joint Entropy</vt:lpstr>
      <vt:lpstr>OCD Network Entropy Results</vt:lpstr>
      <vt:lpstr>OCD</vt:lpstr>
      <vt:lpstr>Joint Entropy in  Four Groups</vt:lpstr>
      <vt:lpstr>Four-Group Study Results</vt:lpstr>
      <vt:lpstr>Four-Group Study</vt:lpstr>
      <vt:lpstr>Leading Eigenvector Independent Component Analysis (LEICA)</vt:lpstr>
      <vt:lpstr>Goals and Tools</vt:lpstr>
      <vt:lpstr>Network Model</vt:lpstr>
      <vt:lpstr>Effective Connectivity</vt:lpstr>
      <vt:lpstr>Leading Eigenvector Independent Component Analysis (LEICA)</vt:lpstr>
      <vt:lpstr>Network Comparison </vt:lpstr>
      <vt:lpstr>OCD vs. Controls</vt:lpstr>
      <vt:lpstr>Schizophrenia vs. Controls</vt:lpstr>
      <vt:lpstr>Results II.4.2: Bipolar Disorder</vt:lpstr>
      <vt:lpstr>Results II.4.3: ADHD</vt:lpstr>
      <vt:lpstr>Summary</vt:lpstr>
      <vt:lpstr>Conclusions</vt:lpstr>
      <vt:lpstr>Conclusions</vt:lpstr>
      <vt:lpstr>Potential Future Applications</vt:lpstr>
      <vt:lpstr>Final Remarks</vt:lpstr>
      <vt:lpstr>Future Steps</vt:lpstr>
      <vt:lpstr>Bibliography</vt:lpstr>
      <vt:lpstr>Bibliography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Blair</dc:creator>
  <cp:lastModifiedBy>David Blair</cp:lastModifiedBy>
  <cp:revision>102</cp:revision>
  <dcterms:created xsi:type="dcterms:W3CDTF">2023-03-29T15:34:42Z</dcterms:created>
  <dcterms:modified xsi:type="dcterms:W3CDTF">2024-01-14T15:36:30Z</dcterms:modified>
</cp:coreProperties>
</file>